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5.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38"/>
  </p:notesMasterIdLst>
  <p:handoutMasterIdLst>
    <p:handoutMasterId r:id="rId39"/>
  </p:handoutMasterIdLst>
  <p:sldIdLst>
    <p:sldId id="263" r:id="rId6"/>
    <p:sldId id="259" r:id="rId7"/>
    <p:sldId id="2147327258" r:id="rId8"/>
    <p:sldId id="2147327260" r:id="rId9"/>
    <p:sldId id="302" r:id="rId10"/>
    <p:sldId id="2147327487" r:id="rId11"/>
    <p:sldId id="2147327495" r:id="rId12"/>
    <p:sldId id="560" r:id="rId13"/>
    <p:sldId id="2147327261" r:id="rId14"/>
    <p:sldId id="557" r:id="rId15"/>
    <p:sldId id="2147327488" r:id="rId16"/>
    <p:sldId id="2147327490" r:id="rId17"/>
    <p:sldId id="2147327492" r:id="rId18"/>
    <p:sldId id="2147327491" r:id="rId19"/>
    <p:sldId id="2147327506" r:id="rId20"/>
    <p:sldId id="2147327493" r:id="rId21"/>
    <p:sldId id="2147327489" r:id="rId22"/>
    <p:sldId id="2147327494" r:id="rId23"/>
    <p:sldId id="2147327496" r:id="rId24"/>
    <p:sldId id="2147327497" r:id="rId25"/>
    <p:sldId id="2147327505" r:id="rId26"/>
    <p:sldId id="2147327507" r:id="rId27"/>
    <p:sldId id="2147327508" r:id="rId28"/>
    <p:sldId id="2147327501" r:id="rId29"/>
    <p:sldId id="2147327498" r:id="rId30"/>
    <p:sldId id="2147327499" r:id="rId31"/>
    <p:sldId id="2147327500" r:id="rId32"/>
    <p:sldId id="2147327502" r:id="rId33"/>
    <p:sldId id="2147327510" r:id="rId34"/>
    <p:sldId id="2147327503" r:id="rId35"/>
    <p:sldId id="2147327509" r:id="rId36"/>
    <p:sldId id="2147327504"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426A"/>
    <a:srgbClr val="B2B4B2"/>
    <a:srgbClr val="F0B323"/>
    <a:srgbClr val="672146"/>
    <a:srgbClr val="EF7925"/>
    <a:srgbClr val="3052A4"/>
    <a:srgbClr val="48A9C5"/>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A02196-C1F3-4DB0-91FA-F82912D0E5CA}" v="1" dt="2026-07-14T10:38:00.3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26" autoAdjust="0"/>
    <p:restoredTop sz="75303" autoAdjust="0"/>
  </p:normalViewPr>
  <p:slideViewPr>
    <p:cSldViewPr snapToGrid="0">
      <p:cViewPr varScale="1">
        <p:scale>
          <a:sx n="83" d="100"/>
          <a:sy n="83" d="100"/>
        </p:scale>
        <p:origin x="1632" y="60"/>
      </p:cViewPr>
      <p:guideLst/>
    </p:cSldViewPr>
  </p:slideViewPr>
  <p:notesTextViewPr>
    <p:cViewPr>
      <p:scale>
        <a:sx n="1" d="1"/>
        <a:sy n="1" d="1"/>
      </p:scale>
      <p:origin x="0" y="0"/>
    </p:cViewPr>
  </p:notesTextViewPr>
  <p:notesViewPr>
    <p:cSldViewPr snapToGrid="0">
      <p:cViewPr varScale="1">
        <p:scale>
          <a:sx n="85" d="100"/>
          <a:sy n="85" d="100"/>
        </p:scale>
        <p:origin x="3804"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handoutMaster" Target="handoutMasters/handoutMaster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microsoft.com/office/2016/11/relationships/changesInfo" Target="changesInfos/changesInfo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Simon" userId="7dc71aff-8662-4ee7-9924-079b317c9db7" providerId="ADAL" clId="{27ABFB4A-E78A-4675-9746-611D46837E6C}"/>
    <pc:docChg chg="undo custSel addSld delSld modSld sldOrd">
      <pc:chgData name="M Simon" userId="7dc71aff-8662-4ee7-9924-079b317c9db7" providerId="ADAL" clId="{27ABFB4A-E78A-4675-9746-611D46837E6C}" dt="2026-07-14T10:38:00.338" v="7704"/>
      <pc:docMkLst>
        <pc:docMk/>
      </pc:docMkLst>
      <pc:sldChg chg="modSp mod">
        <pc:chgData name="M Simon" userId="7dc71aff-8662-4ee7-9924-079b317c9db7" providerId="ADAL" clId="{27ABFB4A-E78A-4675-9746-611D46837E6C}" dt="2026-07-06T12:45:11.293" v="6776" actId="1076"/>
        <pc:sldMkLst>
          <pc:docMk/>
          <pc:sldMk cId="3337863276" sldId="259"/>
        </pc:sldMkLst>
        <pc:spChg chg="mod">
          <ac:chgData name="M Simon" userId="7dc71aff-8662-4ee7-9924-079b317c9db7" providerId="ADAL" clId="{27ABFB4A-E78A-4675-9746-611D46837E6C}" dt="2026-07-06T08:28:25.937" v="38" actId="20577"/>
          <ac:spMkLst>
            <pc:docMk/>
            <pc:sldMk cId="3337863276" sldId="259"/>
            <ac:spMk id="2" creationId="{1FBC4148-E228-45C2-871F-D13909054B09}"/>
          </ac:spMkLst>
        </pc:spChg>
        <pc:spChg chg="mod">
          <ac:chgData name="M Simon" userId="7dc71aff-8662-4ee7-9924-079b317c9db7" providerId="ADAL" clId="{27ABFB4A-E78A-4675-9746-611D46837E6C}" dt="2026-07-06T12:45:11.293" v="6776" actId="1076"/>
          <ac:spMkLst>
            <pc:docMk/>
            <pc:sldMk cId="3337863276" sldId="259"/>
            <ac:spMk id="4" creationId="{2239412A-BCD1-12C6-3E21-4D1040981F3A}"/>
          </ac:spMkLst>
        </pc:spChg>
      </pc:sldChg>
      <pc:sldChg chg="modSp mod">
        <pc:chgData name="M Simon" userId="7dc71aff-8662-4ee7-9924-079b317c9db7" providerId="ADAL" clId="{27ABFB4A-E78A-4675-9746-611D46837E6C}" dt="2026-07-06T12:44:56.153" v="6772" actId="20577"/>
        <pc:sldMkLst>
          <pc:docMk/>
          <pc:sldMk cId="3199229243" sldId="263"/>
        </pc:sldMkLst>
        <pc:spChg chg="mod">
          <ac:chgData name="M Simon" userId="7dc71aff-8662-4ee7-9924-079b317c9db7" providerId="ADAL" clId="{27ABFB4A-E78A-4675-9746-611D46837E6C}" dt="2026-07-06T08:23:27.103" v="11" actId="20577"/>
          <ac:spMkLst>
            <pc:docMk/>
            <pc:sldMk cId="3199229243" sldId="263"/>
            <ac:spMk id="2" creationId="{6F2E1AB1-D507-4355-8871-B881F26C5588}"/>
          </ac:spMkLst>
        </pc:spChg>
        <pc:spChg chg="mod">
          <ac:chgData name="M Simon" userId="7dc71aff-8662-4ee7-9924-079b317c9db7" providerId="ADAL" clId="{27ABFB4A-E78A-4675-9746-611D46837E6C}" dt="2026-07-06T12:44:56.153" v="6772" actId="20577"/>
          <ac:spMkLst>
            <pc:docMk/>
            <pc:sldMk cId="3199229243" sldId="263"/>
            <ac:spMk id="3" creationId="{593C0200-D630-4E2E-A546-8F0BAF0D49B1}"/>
          </ac:spMkLst>
        </pc:spChg>
      </pc:sldChg>
      <pc:sldChg chg="modSp add mod">
        <pc:chgData name="M Simon" userId="7dc71aff-8662-4ee7-9924-079b317c9db7" providerId="ADAL" clId="{27ABFB4A-E78A-4675-9746-611D46837E6C}" dt="2026-07-07T07:04:03.306" v="7298" actId="122"/>
        <pc:sldMkLst>
          <pc:docMk/>
          <pc:sldMk cId="2951104490" sldId="302"/>
        </pc:sldMkLst>
        <pc:spChg chg="mod">
          <ac:chgData name="M Simon" userId="7dc71aff-8662-4ee7-9924-079b317c9db7" providerId="ADAL" clId="{27ABFB4A-E78A-4675-9746-611D46837E6C}" dt="2026-07-07T07:04:03.306" v="7298" actId="122"/>
          <ac:spMkLst>
            <pc:docMk/>
            <pc:sldMk cId="2951104490" sldId="302"/>
            <ac:spMk id="6" creationId="{A012C334-0A96-ED97-1168-A00884E8D88B}"/>
          </ac:spMkLst>
        </pc:spChg>
      </pc:sldChg>
      <pc:sldChg chg="modSp add mod">
        <pc:chgData name="M Simon" userId="7dc71aff-8662-4ee7-9924-079b317c9db7" providerId="ADAL" clId="{27ABFB4A-E78A-4675-9746-611D46837E6C}" dt="2026-07-08T14:11:43.856" v="7502" actId="20577"/>
        <pc:sldMkLst>
          <pc:docMk/>
          <pc:sldMk cId="1632528348" sldId="557"/>
        </pc:sldMkLst>
        <pc:spChg chg="mod">
          <ac:chgData name="M Simon" userId="7dc71aff-8662-4ee7-9924-079b317c9db7" providerId="ADAL" clId="{27ABFB4A-E78A-4675-9746-611D46837E6C}" dt="2026-07-06T08:33:15.981" v="245" actId="27636"/>
          <ac:spMkLst>
            <pc:docMk/>
            <pc:sldMk cId="1632528348" sldId="557"/>
            <ac:spMk id="2" creationId="{69C8E720-071E-4E24-ABCA-A4AFEBC25092}"/>
          </ac:spMkLst>
        </pc:spChg>
        <pc:spChg chg="mod">
          <ac:chgData name="M Simon" userId="7dc71aff-8662-4ee7-9924-079b317c9db7" providerId="ADAL" clId="{27ABFB4A-E78A-4675-9746-611D46837E6C}" dt="2026-07-06T08:33:57.490" v="250" actId="1076"/>
          <ac:spMkLst>
            <pc:docMk/>
            <pc:sldMk cId="1632528348" sldId="557"/>
            <ac:spMk id="3" creationId="{054B1FA9-8231-852E-1770-1668559FED74}"/>
          </ac:spMkLst>
        </pc:spChg>
        <pc:graphicFrameChg chg="mod modGraphic">
          <ac:chgData name="M Simon" userId="7dc71aff-8662-4ee7-9924-079b317c9db7" providerId="ADAL" clId="{27ABFB4A-E78A-4675-9746-611D46837E6C}" dt="2026-07-08T14:11:43.856" v="7502" actId="20577"/>
          <ac:graphicFrameMkLst>
            <pc:docMk/>
            <pc:sldMk cId="1632528348" sldId="557"/>
            <ac:graphicFrameMk id="8" creationId="{C5BC39F6-DDC7-E6B4-A47E-D0425DFF7AA2}"/>
          </ac:graphicFrameMkLst>
        </pc:graphicFrameChg>
      </pc:sldChg>
      <pc:sldChg chg="modSp add mod">
        <pc:chgData name="M Simon" userId="7dc71aff-8662-4ee7-9924-079b317c9db7" providerId="ADAL" clId="{27ABFB4A-E78A-4675-9746-611D46837E6C}" dt="2026-07-14T10:19:33.906" v="7508" actId="20577"/>
        <pc:sldMkLst>
          <pc:docMk/>
          <pc:sldMk cId="1901662413" sldId="560"/>
        </pc:sldMkLst>
        <pc:spChg chg="mod">
          <ac:chgData name="M Simon" userId="7dc71aff-8662-4ee7-9924-079b317c9db7" providerId="ADAL" clId="{27ABFB4A-E78A-4675-9746-611D46837E6C}" dt="2026-07-14T10:19:33.906" v="7508" actId="20577"/>
          <ac:spMkLst>
            <pc:docMk/>
            <pc:sldMk cId="1901662413" sldId="560"/>
            <ac:spMk id="6" creationId="{00000000-0000-0000-0000-000000000000}"/>
          </ac:spMkLst>
        </pc:spChg>
      </pc:sldChg>
      <pc:sldChg chg="add modNotesTx">
        <pc:chgData name="M Simon" userId="7dc71aff-8662-4ee7-9924-079b317c9db7" providerId="ADAL" clId="{27ABFB4A-E78A-4675-9746-611D46837E6C}" dt="2026-07-14T10:16:16.583" v="7506" actId="20577"/>
        <pc:sldMkLst>
          <pc:docMk/>
          <pc:sldMk cId="1845378804" sldId="2147327258"/>
        </pc:sldMkLst>
      </pc:sldChg>
      <pc:sldChg chg="add">
        <pc:chgData name="M Simon" userId="7dc71aff-8662-4ee7-9924-079b317c9db7" providerId="ADAL" clId="{27ABFB4A-E78A-4675-9746-611D46837E6C}" dt="2026-07-06T08:29:21.854" v="239"/>
        <pc:sldMkLst>
          <pc:docMk/>
          <pc:sldMk cId="3071981945" sldId="2147327260"/>
        </pc:sldMkLst>
      </pc:sldChg>
      <pc:sldChg chg="modSp add mod ord">
        <pc:chgData name="M Simon" userId="7dc71aff-8662-4ee7-9924-079b317c9db7" providerId="ADAL" clId="{27ABFB4A-E78A-4675-9746-611D46837E6C}" dt="2026-07-14T10:20:58.384" v="7538" actId="20577"/>
        <pc:sldMkLst>
          <pc:docMk/>
          <pc:sldMk cId="1001164350" sldId="2147327261"/>
        </pc:sldMkLst>
        <pc:spChg chg="mod">
          <ac:chgData name="M Simon" userId="7dc71aff-8662-4ee7-9924-079b317c9db7" providerId="ADAL" clId="{27ABFB4A-E78A-4675-9746-611D46837E6C}" dt="2026-07-06T08:38:51.611" v="344" actId="20577"/>
          <ac:spMkLst>
            <pc:docMk/>
            <pc:sldMk cId="1001164350" sldId="2147327261"/>
            <ac:spMk id="2" creationId="{073404B5-85EF-0F26-1E51-6425580FF2D0}"/>
          </ac:spMkLst>
        </pc:spChg>
        <pc:spChg chg="mod">
          <ac:chgData name="M Simon" userId="7dc71aff-8662-4ee7-9924-079b317c9db7" providerId="ADAL" clId="{27ABFB4A-E78A-4675-9746-611D46837E6C}" dt="2026-07-14T10:20:58.384" v="7538" actId="20577"/>
          <ac:spMkLst>
            <pc:docMk/>
            <pc:sldMk cId="1001164350" sldId="2147327261"/>
            <ac:spMk id="4" creationId="{C0A10D92-B280-47DF-8511-3BDB62D6C038}"/>
          </ac:spMkLst>
        </pc:spChg>
      </pc:sldChg>
      <pc:sldChg chg="add">
        <pc:chgData name="M Simon" userId="7dc71aff-8662-4ee7-9924-079b317c9db7" providerId="ADAL" clId="{27ABFB4A-E78A-4675-9746-611D46837E6C}" dt="2026-07-06T08:44:13.256" v="1029"/>
        <pc:sldMkLst>
          <pc:docMk/>
          <pc:sldMk cId="247922810" sldId="2147327487"/>
        </pc:sldMkLst>
      </pc:sldChg>
      <pc:sldChg chg="modSp add mod ord">
        <pc:chgData name="M Simon" userId="7dc71aff-8662-4ee7-9924-079b317c9db7" providerId="ADAL" clId="{27ABFB4A-E78A-4675-9746-611D46837E6C}" dt="2026-07-07T07:06:41.862" v="7305" actId="20577"/>
        <pc:sldMkLst>
          <pc:docMk/>
          <pc:sldMk cId="3463938318" sldId="2147327488"/>
        </pc:sldMkLst>
        <pc:spChg chg="mod">
          <ac:chgData name="M Simon" userId="7dc71aff-8662-4ee7-9924-079b317c9db7" providerId="ADAL" clId="{27ABFB4A-E78A-4675-9746-611D46837E6C}" dt="2026-07-06T11:50:52.540" v="1634" actId="20577"/>
          <ac:spMkLst>
            <pc:docMk/>
            <pc:sldMk cId="3463938318" sldId="2147327488"/>
            <ac:spMk id="2" creationId="{F4E8A426-3AA5-5923-A059-C26FD9C496D4}"/>
          </ac:spMkLst>
        </pc:spChg>
        <pc:spChg chg="mod">
          <ac:chgData name="M Simon" userId="7dc71aff-8662-4ee7-9924-079b317c9db7" providerId="ADAL" clId="{27ABFB4A-E78A-4675-9746-611D46837E6C}" dt="2026-07-07T07:06:41.862" v="7305" actId="20577"/>
          <ac:spMkLst>
            <pc:docMk/>
            <pc:sldMk cId="3463938318" sldId="2147327488"/>
            <ac:spMk id="4" creationId="{AA7D2AB3-23EF-B946-E42A-54694786AF80}"/>
          </ac:spMkLst>
        </pc:spChg>
      </pc:sldChg>
      <pc:sldChg chg="modSp add mod ord">
        <pc:chgData name="M Simon" userId="7dc71aff-8662-4ee7-9924-079b317c9db7" providerId="ADAL" clId="{27ABFB4A-E78A-4675-9746-611D46837E6C}" dt="2026-07-07T07:11:07.866" v="7312" actId="113"/>
        <pc:sldMkLst>
          <pc:docMk/>
          <pc:sldMk cId="1587995071" sldId="2147327489"/>
        </pc:sldMkLst>
        <pc:spChg chg="mod">
          <ac:chgData name="M Simon" userId="7dc71aff-8662-4ee7-9924-079b317c9db7" providerId="ADAL" clId="{27ABFB4A-E78A-4675-9746-611D46837E6C}" dt="2026-07-06T08:47:26.491" v="1271" actId="20577"/>
          <ac:spMkLst>
            <pc:docMk/>
            <pc:sldMk cId="1587995071" sldId="2147327489"/>
            <ac:spMk id="2" creationId="{0E13A429-AF74-12F1-AFFA-387AA8A03A4D}"/>
          </ac:spMkLst>
        </pc:spChg>
        <pc:spChg chg="mod">
          <ac:chgData name="M Simon" userId="7dc71aff-8662-4ee7-9924-079b317c9db7" providerId="ADAL" clId="{27ABFB4A-E78A-4675-9746-611D46837E6C}" dt="2026-07-07T07:11:07.866" v="7312" actId="113"/>
          <ac:spMkLst>
            <pc:docMk/>
            <pc:sldMk cId="1587995071" sldId="2147327489"/>
            <ac:spMk id="4" creationId="{6C9D31C8-8BD5-0E95-CEAB-3D78DDCF4FCD}"/>
          </ac:spMkLst>
        </pc:spChg>
      </pc:sldChg>
      <pc:sldChg chg="addSp delSp modSp add mod ord">
        <pc:chgData name="M Simon" userId="7dc71aff-8662-4ee7-9924-079b317c9db7" providerId="ADAL" clId="{27ABFB4A-E78A-4675-9746-611D46837E6C}" dt="2026-07-06T12:49:25.724" v="6963" actId="20577"/>
        <pc:sldMkLst>
          <pc:docMk/>
          <pc:sldMk cId="3821713135" sldId="2147327490"/>
        </pc:sldMkLst>
        <pc:spChg chg="mod">
          <ac:chgData name="M Simon" userId="7dc71aff-8662-4ee7-9924-079b317c9db7" providerId="ADAL" clId="{27ABFB4A-E78A-4675-9746-611D46837E6C}" dt="2026-07-06T11:52:27.958" v="1934" actId="20577"/>
          <ac:spMkLst>
            <pc:docMk/>
            <pc:sldMk cId="3821713135" sldId="2147327490"/>
            <ac:spMk id="2" creationId="{9E86C76C-F33B-8804-905A-69DEA04D12BF}"/>
          </ac:spMkLst>
        </pc:spChg>
        <pc:spChg chg="mod">
          <ac:chgData name="M Simon" userId="7dc71aff-8662-4ee7-9924-079b317c9db7" providerId="ADAL" clId="{27ABFB4A-E78A-4675-9746-611D46837E6C}" dt="2026-07-06T12:49:25.724" v="6963" actId="20577"/>
          <ac:spMkLst>
            <pc:docMk/>
            <pc:sldMk cId="3821713135" sldId="2147327490"/>
            <ac:spMk id="4" creationId="{9087BD1A-0B46-6E81-0F7E-C7026081C180}"/>
          </ac:spMkLst>
        </pc:spChg>
      </pc:sldChg>
      <pc:sldChg chg="addSp delSp modSp add mod">
        <pc:chgData name="M Simon" userId="7dc71aff-8662-4ee7-9924-079b317c9db7" providerId="ADAL" clId="{27ABFB4A-E78A-4675-9746-611D46837E6C}" dt="2026-07-06T12:27:38.256" v="5907" actId="1076"/>
        <pc:sldMkLst>
          <pc:docMk/>
          <pc:sldMk cId="4259959400" sldId="2147327491"/>
        </pc:sldMkLst>
        <pc:picChg chg="add mod">
          <ac:chgData name="M Simon" userId="7dc71aff-8662-4ee7-9924-079b317c9db7" providerId="ADAL" clId="{27ABFB4A-E78A-4675-9746-611D46837E6C}" dt="2026-07-06T12:27:38.256" v="5907" actId="1076"/>
          <ac:picMkLst>
            <pc:docMk/>
            <pc:sldMk cId="4259959400" sldId="2147327491"/>
            <ac:picMk id="3" creationId="{A4878748-E77C-1156-CC65-B668DA3ED834}"/>
          </ac:picMkLst>
        </pc:picChg>
        <pc:picChg chg="add mod">
          <ac:chgData name="M Simon" userId="7dc71aff-8662-4ee7-9924-079b317c9db7" providerId="ADAL" clId="{27ABFB4A-E78A-4675-9746-611D46837E6C}" dt="2026-07-06T12:27:34.951" v="5906" actId="14100"/>
          <ac:picMkLst>
            <pc:docMk/>
            <pc:sldMk cId="4259959400" sldId="2147327491"/>
            <ac:picMk id="5" creationId="{C92EBE1F-AC6F-342C-FBA6-272581CAFF73}"/>
          </ac:picMkLst>
        </pc:picChg>
      </pc:sldChg>
      <pc:sldChg chg="modSp add mod">
        <pc:chgData name="M Simon" userId="7dc71aff-8662-4ee7-9924-079b317c9db7" providerId="ADAL" clId="{27ABFB4A-E78A-4675-9746-611D46837E6C}" dt="2026-07-06T12:00:49.436" v="2841" actId="1076"/>
        <pc:sldMkLst>
          <pc:docMk/>
          <pc:sldMk cId="1898094290" sldId="2147327492"/>
        </pc:sldMkLst>
        <pc:picChg chg="mod">
          <ac:chgData name="M Simon" userId="7dc71aff-8662-4ee7-9924-079b317c9db7" providerId="ADAL" clId="{27ABFB4A-E78A-4675-9746-611D46837E6C}" dt="2026-07-06T12:00:49.436" v="2841" actId="1076"/>
          <ac:picMkLst>
            <pc:docMk/>
            <pc:sldMk cId="1898094290" sldId="2147327492"/>
            <ac:picMk id="4" creationId="{A5E211C0-00BD-58F5-8135-6F0A9557DE44}"/>
          </ac:picMkLst>
        </pc:picChg>
      </pc:sldChg>
      <pc:sldChg chg="modSp add mod">
        <pc:chgData name="M Simon" userId="7dc71aff-8662-4ee7-9924-079b317c9db7" providerId="ADAL" clId="{27ABFB4A-E78A-4675-9746-611D46837E6C}" dt="2026-07-06T11:57:27.640" v="2644" actId="313"/>
        <pc:sldMkLst>
          <pc:docMk/>
          <pc:sldMk cId="3156391368" sldId="2147327493"/>
        </pc:sldMkLst>
        <pc:spChg chg="mod">
          <ac:chgData name="M Simon" userId="7dc71aff-8662-4ee7-9924-079b317c9db7" providerId="ADAL" clId="{27ABFB4A-E78A-4675-9746-611D46837E6C}" dt="2026-07-06T11:56:11.957" v="2401" actId="20577"/>
          <ac:spMkLst>
            <pc:docMk/>
            <pc:sldMk cId="3156391368" sldId="2147327493"/>
            <ac:spMk id="2" creationId="{9A4DC048-2136-0B68-CA0B-6D40EC91EB34}"/>
          </ac:spMkLst>
        </pc:spChg>
        <pc:spChg chg="mod">
          <ac:chgData name="M Simon" userId="7dc71aff-8662-4ee7-9924-079b317c9db7" providerId="ADAL" clId="{27ABFB4A-E78A-4675-9746-611D46837E6C}" dt="2026-07-06T11:57:27.640" v="2644" actId="313"/>
          <ac:spMkLst>
            <pc:docMk/>
            <pc:sldMk cId="3156391368" sldId="2147327493"/>
            <ac:spMk id="4" creationId="{EB8BAEF0-BE37-0044-6373-24AB70CC72FD}"/>
          </ac:spMkLst>
        </pc:spChg>
      </pc:sldChg>
      <pc:sldChg chg="addSp delSp modSp add mod modNotesTx">
        <pc:chgData name="M Simon" userId="7dc71aff-8662-4ee7-9924-079b317c9db7" providerId="ADAL" clId="{27ABFB4A-E78A-4675-9746-611D46837E6C}" dt="2026-07-14T10:30:39.950" v="7624" actId="20577"/>
        <pc:sldMkLst>
          <pc:docMk/>
          <pc:sldMk cId="3601973707" sldId="2147327494"/>
        </pc:sldMkLst>
        <pc:spChg chg="mod">
          <ac:chgData name="M Simon" userId="7dc71aff-8662-4ee7-9924-079b317c9db7" providerId="ADAL" clId="{27ABFB4A-E78A-4675-9746-611D46837E6C}" dt="2026-07-06T11:58:05.922" v="2657" actId="20577"/>
          <ac:spMkLst>
            <pc:docMk/>
            <pc:sldMk cId="3601973707" sldId="2147327494"/>
            <ac:spMk id="2" creationId="{0A3C106D-C13F-3E8D-9BD7-DAF3A118A5EA}"/>
          </ac:spMkLst>
        </pc:spChg>
        <pc:spChg chg="add mod">
          <ac:chgData name="M Simon" userId="7dc71aff-8662-4ee7-9924-079b317c9db7" providerId="ADAL" clId="{27ABFB4A-E78A-4675-9746-611D46837E6C}" dt="2026-07-06T11:59:12.518" v="2700" actId="14100"/>
          <ac:spMkLst>
            <pc:docMk/>
            <pc:sldMk cId="3601973707" sldId="2147327494"/>
            <ac:spMk id="5" creationId="{5BA811D0-E18E-2170-BD6D-F5BAF1C33D0A}"/>
          </ac:spMkLst>
        </pc:spChg>
        <pc:spChg chg="add mod">
          <ac:chgData name="M Simon" userId="7dc71aff-8662-4ee7-9924-079b317c9db7" providerId="ADAL" clId="{27ABFB4A-E78A-4675-9746-611D46837E6C}" dt="2026-07-06T12:19:30.640" v="4893" actId="207"/>
          <ac:spMkLst>
            <pc:docMk/>
            <pc:sldMk cId="3601973707" sldId="2147327494"/>
            <ac:spMk id="7" creationId="{17D978AA-0D2A-7332-EEF8-9E04E0940C7C}"/>
          </ac:spMkLst>
        </pc:spChg>
        <pc:spChg chg="add mod">
          <ac:chgData name="M Simon" userId="7dc71aff-8662-4ee7-9924-079b317c9db7" providerId="ADAL" clId="{27ABFB4A-E78A-4675-9746-611D46837E6C}" dt="2026-07-06T12:19:27.528" v="4892" actId="207"/>
          <ac:spMkLst>
            <pc:docMk/>
            <pc:sldMk cId="3601973707" sldId="2147327494"/>
            <ac:spMk id="11" creationId="{830E53BF-ECE2-9BEC-B875-EE17A1A04194}"/>
          </ac:spMkLst>
        </pc:spChg>
        <pc:spChg chg="add mod">
          <ac:chgData name="M Simon" userId="7dc71aff-8662-4ee7-9924-079b317c9db7" providerId="ADAL" clId="{27ABFB4A-E78A-4675-9746-611D46837E6C}" dt="2026-07-06T11:58:46.642" v="2693" actId="1076"/>
          <ac:spMkLst>
            <pc:docMk/>
            <pc:sldMk cId="3601973707" sldId="2147327494"/>
            <ac:spMk id="13" creationId="{865EE38A-C276-A155-13E5-65CA135A0512}"/>
          </ac:spMkLst>
        </pc:spChg>
        <pc:spChg chg="add mod">
          <ac:chgData name="M Simon" userId="7dc71aff-8662-4ee7-9924-079b317c9db7" providerId="ADAL" clId="{27ABFB4A-E78A-4675-9746-611D46837E6C}" dt="2026-07-06T11:59:22.160" v="2714" actId="20577"/>
          <ac:spMkLst>
            <pc:docMk/>
            <pc:sldMk cId="3601973707" sldId="2147327494"/>
            <ac:spMk id="14" creationId="{A1607366-63E0-0D3A-423A-4FF189B92570}"/>
          </ac:spMkLst>
        </pc:spChg>
        <pc:spChg chg="add mod">
          <ac:chgData name="M Simon" userId="7dc71aff-8662-4ee7-9924-079b317c9db7" providerId="ADAL" clId="{27ABFB4A-E78A-4675-9746-611D46837E6C}" dt="2026-07-06T12:19:24.490" v="4891" actId="207"/>
          <ac:spMkLst>
            <pc:docMk/>
            <pc:sldMk cId="3601973707" sldId="2147327494"/>
            <ac:spMk id="16" creationId="{78E133F2-0EA8-4AC3-4A82-3A2EB297130B}"/>
          </ac:spMkLst>
        </pc:spChg>
        <pc:spChg chg="add mod">
          <ac:chgData name="M Simon" userId="7dc71aff-8662-4ee7-9924-079b317c9db7" providerId="ADAL" clId="{27ABFB4A-E78A-4675-9746-611D46837E6C}" dt="2026-07-06T12:19:21.570" v="4890" actId="207"/>
          <ac:spMkLst>
            <pc:docMk/>
            <pc:sldMk cId="3601973707" sldId="2147327494"/>
            <ac:spMk id="18" creationId="{1BF0E316-3B94-DCF9-2E3D-2849B610EDBB}"/>
          </ac:spMkLst>
        </pc:spChg>
      </pc:sldChg>
      <pc:sldChg chg="add">
        <pc:chgData name="M Simon" userId="7dc71aff-8662-4ee7-9924-079b317c9db7" providerId="ADAL" clId="{27ABFB4A-E78A-4675-9746-611D46837E6C}" dt="2026-07-06T12:00:57.807" v="2842"/>
        <pc:sldMkLst>
          <pc:docMk/>
          <pc:sldMk cId="3546656500" sldId="2147327495"/>
        </pc:sldMkLst>
      </pc:sldChg>
      <pc:sldChg chg="addSp delSp modSp add mod">
        <pc:chgData name="M Simon" userId="7dc71aff-8662-4ee7-9924-079b317c9db7" providerId="ADAL" clId="{27ABFB4A-E78A-4675-9746-611D46837E6C}" dt="2026-07-07T07:10:22.879" v="7311" actId="20577"/>
        <pc:sldMkLst>
          <pc:docMk/>
          <pc:sldMk cId="559881987" sldId="2147327496"/>
        </pc:sldMkLst>
        <pc:spChg chg="mod">
          <ac:chgData name="M Simon" userId="7dc71aff-8662-4ee7-9924-079b317c9db7" providerId="ADAL" clId="{27ABFB4A-E78A-4675-9746-611D46837E6C}" dt="2026-07-06T12:01:43.012" v="2853" actId="20577"/>
          <ac:spMkLst>
            <pc:docMk/>
            <pc:sldMk cId="559881987" sldId="2147327496"/>
            <ac:spMk id="2" creationId="{A28AE698-455D-4977-2639-4BBDE436DC30}"/>
          </ac:spMkLst>
        </pc:spChg>
        <pc:spChg chg="mod">
          <ac:chgData name="M Simon" userId="7dc71aff-8662-4ee7-9924-079b317c9db7" providerId="ADAL" clId="{27ABFB4A-E78A-4675-9746-611D46837E6C}" dt="2026-07-07T07:10:22.879" v="7311" actId="20577"/>
          <ac:spMkLst>
            <pc:docMk/>
            <pc:sldMk cId="559881987" sldId="2147327496"/>
            <ac:spMk id="5" creationId="{CDD420C4-6B29-A188-1D2D-42A20B03CE3F}"/>
          </ac:spMkLst>
        </pc:spChg>
        <pc:spChg chg="add mod">
          <ac:chgData name="M Simon" userId="7dc71aff-8662-4ee7-9924-079b317c9db7" providerId="ADAL" clId="{27ABFB4A-E78A-4675-9746-611D46837E6C}" dt="2026-07-06T12:03:39.791" v="3098" actId="20577"/>
          <ac:spMkLst>
            <pc:docMk/>
            <pc:sldMk cId="559881987" sldId="2147327496"/>
            <ac:spMk id="6" creationId="{605255D1-06B6-1BFF-6EB1-9054D1F35C5D}"/>
          </ac:spMkLst>
        </pc:spChg>
        <pc:picChg chg="add mod">
          <ac:chgData name="M Simon" userId="7dc71aff-8662-4ee7-9924-079b317c9db7" providerId="ADAL" clId="{27ABFB4A-E78A-4675-9746-611D46837E6C}" dt="2026-07-06T12:01:55.422" v="2861" actId="1076"/>
          <ac:picMkLst>
            <pc:docMk/>
            <pc:sldMk cId="559881987" sldId="2147327496"/>
            <ac:picMk id="4" creationId="{C970DCC3-0EFB-184F-EFDB-87CCC3A3AE1F}"/>
          </ac:picMkLst>
        </pc:picChg>
      </pc:sldChg>
      <pc:sldChg chg="addSp delSp modSp add mod">
        <pc:chgData name="M Simon" userId="7dc71aff-8662-4ee7-9924-079b317c9db7" providerId="ADAL" clId="{27ABFB4A-E78A-4675-9746-611D46837E6C}" dt="2026-07-07T07:11:37.575" v="7315" actId="20577"/>
        <pc:sldMkLst>
          <pc:docMk/>
          <pc:sldMk cId="3837321086" sldId="2147327497"/>
        </pc:sldMkLst>
        <pc:spChg chg="mod">
          <ac:chgData name="M Simon" userId="7dc71aff-8662-4ee7-9924-079b317c9db7" providerId="ADAL" clId="{27ABFB4A-E78A-4675-9746-611D46837E6C}" dt="2026-07-06T12:04:43.058" v="3112" actId="20577"/>
          <ac:spMkLst>
            <pc:docMk/>
            <pc:sldMk cId="3837321086" sldId="2147327497"/>
            <ac:spMk id="2" creationId="{157CDA64-FBC8-668B-9678-027E1D468251}"/>
          </ac:spMkLst>
        </pc:spChg>
        <pc:spChg chg="mod">
          <ac:chgData name="M Simon" userId="7dc71aff-8662-4ee7-9924-079b317c9db7" providerId="ADAL" clId="{27ABFB4A-E78A-4675-9746-611D46837E6C}" dt="2026-07-06T12:04:46.034" v="3114" actId="27636"/>
          <ac:spMkLst>
            <pc:docMk/>
            <pc:sldMk cId="3837321086" sldId="2147327497"/>
            <ac:spMk id="5" creationId="{9FD9510C-37D8-6B25-251C-20C46708167F}"/>
          </ac:spMkLst>
        </pc:spChg>
        <pc:spChg chg="mod">
          <ac:chgData name="M Simon" userId="7dc71aff-8662-4ee7-9924-079b317c9db7" providerId="ADAL" clId="{27ABFB4A-E78A-4675-9746-611D46837E6C}" dt="2026-07-07T07:11:37.575" v="7315" actId="20577"/>
          <ac:spMkLst>
            <pc:docMk/>
            <pc:sldMk cId="3837321086" sldId="2147327497"/>
            <ac:spMk id="6" creationId="{4606581E-556F-0002-2387-8B03D1AC5D63}"/>
          </ac:spMkLst>
        </pc:spChg>
        <pc:picChg chg="add mod">
          <ac:chgData name="M Simon" userId="7dc71aff-8662-4ee7-9924-079b317c9db7" providerId="ADAL" clId="{27ABFB4A-E78A-4675-9746-611D46837E6C}" dt="2026-07-06T12:17:50.725" v="4838" actId="1076"/>
          <ac:picMkLst>
            <pc:docMk/>
            <pc:sldMk cId="3837321086" sldId="2147327497"/>
            <ac:picMk id="7" creationId="{AFB4496B-5DDC-8B57-E5A5-5A7A9FD1A8BA}"/>
          </ac:picMkLst>
        </pc:picChg>
      </pc:sldChg>
      <pc:sldChg chg="delSp modSp add mod">
        <pc:chgData name="M Simon" userId="7dc71aff-8662-4ee7-9924-079b317c9db7" providerId="ADAL" clId="{27ABFB4A-E78A-4675-9746-611D46837E6C}" dt="2026-07-07T07:15:15.402" v="7398" actId="20577"/>
        <pc:sldMkLst>
          <pc:docMk/>
          <pc:sldMk cId="2006887183" sldId="2147327498"/>
        </pc:sldMkLst>
        <pc:spChg chg="mod">
          <ac:chgData name="M Simon" userId="7dc71aff-8662-4ee7-9924-079b317c9db7" providerId="ADAL" clId="{27ABFB4A-E78A-4675-9746-611D46837E6C}" dt="2026-07-06T12:13:27.138" v="4250" actId="20577"/>
          <ac:spMkLst>
            <pc:docMk/>
            <pc:sldMk cId="2006887183" sldId="2147327498"/>
            <ac:spMk id="2" creationId="{12C83B45-2232-61F1-A62F-93C5033D98CB}"/>
          </ac:spMkLst>
        </pc:spChg>
        <pc:spChg chg="mod">
          <ac:chgData name="M Simon" userId="7dc71aff-8662-4ee7-9924-079b317c9db7" providerId="ADAL" clId="{27ABFB4A-E78A-4675-9746-611D46837E6C}" dt="2026-07-07T07:15:15.402" v="7398" actId="20577"/>
          <ac:spMkLst>
            <pc:docMk/>
            <pc:sldMk cId="2006887183" sldId="2147327498"/>
            <ac:spMk id="6" creationId="{0218C726-F875-E1F7-2B1E-2A2B302D817C}"/>
          </ac:spMkLst>
        </pc:spChg>
      </pc:sldChg>
      <pc:sldChg chg="delSp modSp add mod">
        <pc:chgData name="M Simon" userId="7dc71aff-8662-4ee7-9924-079b317c9db7" providerId="ADAL" clId="{27ABFB4A-E78A-4675-9746-611D46837E6C}" dt="2026-07-14T10:35:54.702" v="7702" actId="20577"/>
        <pc:sldMkLst>
          <pc:docMk/>
          <pc:sldMk cId="2942925940" sldId="2147327499"/>
        </pc:sldMkLst>
        <pc:spChg chg="mod">
          <ac:chgData name="M Simon" userId="7dc71aff-8662-4ee7-9924-079b317c9db7" providerId="ADAL" clId="{27ABFB4A-E78A-4675-9746-611D46837E6C}" dt="2026-07-06T12:09:28.202" v="3512" actId="20577"/>
          <ac:spMkLst>
            <pc:docMk/>
            <pc:sldMk cId="2942925940" sldId="2147327499"/>
            <ac:spMk id="2" creationId="{5F6AF4EF-2BC9-3C69-5D0F-52118CE1C70A}"/>
          </ac:spMkLst>
        </pc:spChg>
        <pc:spChg chg="mod">
          <ac:chgData name="M Simon" userId="7dc71aff-8662-4ee7-9924-079b317c9db7" providerId="ADAL" clId="{27ABFB4A-E78A-4675-9746-611D46837E6C}" dt="2026-07-14T10:35:54.702" v="7702" actId="20577"/>
          <ac:spMkLst>
            <pc:docMk/>
            <pc:sldMk cId="2942925940" sldId="2147327499"/>
            <ac:spMk id="6" creationId="{0F750855-532A-E4A8-A17A-429EEC11BF90}"/>
          </ac:spMkLst>
        </pc:spChg>
      </pc:sldChg>
      <pc:sldChg chg="modSp add mod">
        <pc:chgData name="M Simon" userId="7dc71aff-8662-4ee7-9924-079b317c9db7" providerId="ADAL" clId="{27ABFB4A-E78A-4675-9746-611D46837E6C}" dt="2026-07-06T12:56:29.976" v="7292" actId="20577"/>
        <pc:sldMkLst>
          <pc:docMk/>
          <pc:sldMk cId="868797353" sldId="2147327500"/>
        </pc:sldMkLst>
        <pc:spChg chg="mod">
          <ac:chgData name="M Simon" userId="7dc71aff-8662-4ee7-9924-079b317c9db7" providerId="ADAL" clId="{27ABFB4A-E78A-4675-9746-611D46837E6C}" dt="2026-07-06T12:09:35.976" v="3524" actId="5793"/>
          <ac:spMkLst>
            <pc:docMk/>
            <pc:sldMk cId="868797353" sldId="2147327500"/>
            <ac:spMk id="2" creationId="{C524D390-7962-877B-3067-56F32F2CB9E3}"/>
          </ac:spMkLst>
        </pc:spChg>
        <pc:spChg chg="mod">
          <ac:chgData name="M Simon" userId="7dc71aff-8662-4ee7-9924-079b317c9db7" providerId="ADAL" clId="{27ABFB4A-E78A-4675-9746-611D46837E6C}" dt="2026-07-06T12:56:29.976" v="7292" actId="20577"/>
          <ac:spMkLst>
            <pc:docMk/>
            <pc:sldMk cId="868797353" sldId="2147327500"/>
            <ac:spMk id="6" creationId="{6E231939-C574-5619-9976-48CCA6DFAA84}"/>
          </ac:spMkLst>
        </pc:spChg>
      </pc:sldChg>
      <pc:sldChg chg="delSp modSp add mod">
        <pc:chgData name="M Simon" userId="7dc71aff-8662-4ee7-9924-079b317c9db7" providerId="ADAL" clId="{27ABFB4A-E78A-4675-9746-611D46837E6C}" dt="2026-07-06T12:46:38.947" v="6787" actId="6549"/>
        <pc:sldMkLst>
          <pc:docMk/>
          <pc:sldMk cId="2031221318" sldId="2147327501"/>
        </pc:sldMkLst>
        <pc:spChg chg="mod">
          <ac:chgData name="M Simon" userId="7dc71aff-8662-4ee7-9924-079b317c9db7" providerId="ADAL" clId="{27ABFB4A-E78A-4675-9746-611D46837E6C}" dt="2026-07-06T12:09:53.121" v="3536" actId="20577"/>
          <ac:spMkLst>
            <pc:docMk/>
            <pc:sldMk cId="2031221318" sldId="2147327501"/>
            <ac:spMk id="2" creationId="{28C2F72C-E2C8-32AC-C4AA-D2E01428020A}"/>
          </ac:spMkLst>
        </pc:spChg>
        <pc:spChg chg="mod">
          <ac:chgData name="M Simon" userId="7dc71aff-8662-4ee7-9924-079b317c9db7" providerId="ADAL" clId="{27ABFB4A-E78A-4675-9746-611D46837E6C}" dt="2026-07-06T12:46:38.947" v="6787" actId="6549"/>
          <ac:spMkLst>
            <pc:docMk/>
            <pc:sldMk cId="2031221318" sldId="2147327501"/>
            <ac:spMk id="6" creationId="{F32676DA-FBE9-A9C6-F80F-C15048D438D6}"/>
          </ac:spMkLst>
        </pc:spChg>
      </pc:sldChg>
      <pc:sldChg chg="modSp add mod">
        <pc:chgData name="M Simon" userId="7dc71aff-8662-4ee7-9924-079b317c9db7" providerId="ADAL" clId="{27ABFB4A-E78A-4675-9746-611D46837E6C}" dt="2026-07-14T10:36:18.818" v="7703" actId="20577"/>
        <pc:sldMkLst>
          <pc:docMk/>
          <pc:sldMk cId="372297857" sldId="2147327502"/>
        </pc:sldMkLst>
        <pc:spChg chg="mod">
          <ac:chgData name="M Simon" userId="7dc71aff-8662-4ee7-9924-079b317c9db7" providerId="ADAL" clId="{27ABFB4A-E78A-4675-9746-611D46837E6C}" dt="2026-07-06T12:20:17.558" v="4905" actId="20577"/>
          <ac:spMkLst>
            <pc:docMk/>
            <pc:sldMk cId="372297857" sldId="2147327502"/>
            <ac:spMk id="2" creationId="{22E32779-02F6-52B5-0F99-52076A7B28C8}"/>
          </ac:spMkLst>
        </pc:spChg>
        <pc:spChg chg="mod">
          <ac:chgData name="M Simon" userId="7dc71aff-8662-4ee7-9924-079b317c9db7" providerId="ADAL" clId="{27ABFB4A-E78A-4675-9746-611D46837E6C}" dt="2026-07-14T10:36:18.818" v="7703" actId="20577"/>
          <ac:spMkLst>
            <pc:docMk/>
            <pc:sldMk cId="372297857" sldId="2147327502"/>
            <ac:spMk id="6" creationId="{92722148-FA2F-F401-A0BE-0C024802F191}"/>
          </ac:spMkLst>
        </pc:spChg>
      </pc:sldChg>
      <pc:sldChg chg="modSp add mod">
        <pc:chgData name="M Simon" userId="7dc71aff-8662-4ee7-9924-079b317c9db7" providerId="ADAL" clId="{27ABFB4A-E78A-4675-9746-611D46837E6C}" dt="2026-07-07T07:17:15.423" v="7500" actId="20577"/>
        <pc:sldMkLst>
          <pc:docMk/>
          <pc:sldMk cId="3909318403" sldId="2147327503"/>
        </pc:sldMkLst>
        <pc:spChg chg="mod">
          <ac:chgData name="M Simon" userId="7dc71aff-8662-4ee7-9924-079b317c9db7" providerId="ADAL" clId="{27ABFB4A-E78A-4675-9746-611D46837E6C}" dt="2026-07-07T07:17:15.423" v="7500" actId="20577"/>
          <ac:spMkLst>
            <pc:docMk/>
            <pc:sldMk cId="3909318403" sldId="2147327503"/>
            <ac:spMk id="6" creationId="{64D57A46-E85F-6D83-083C-8019B60A4935}"/>
          </ac:spMkLst>
        </pc:spChg>
      </pc:sldChg>
      <pc:sldChg chg="modSp add mod">
        <pc:chgData name="M Simon" userId="7dc71aff-8662-4ee7-9924-079b317c9db7" providerId="ADAL" clId="{27ABFB4A-E78A-4675-9746-611D46837E6C}" dt="2026-07-06T12:47:06.445" v="6795" actId="20577"/>
        <pc:sldMkLst>
          <pc:docMk/>
          <pc:sldMk cId="3132645744" sldId="2147327504"/>
        </pc:sldMkLst>
        <pc:spChg chg="mod">
          <ac:chgData name="M Simon" userId="7dc71aff-8662-4ee7-9924-079b317c9db7" providerId="ADAL" clId="{27ABFB4A-E78A-4675-9746-611D46837E6C}" dt="2026-07-06T12:23:54.724" v="5565" actId="20577"/>
          <ac:spMkLst>
            <pc:docMk/>
            <pc:sldMk cId="3132645744" sldId="2147327504"/>
            <ac:spMk id="2" creationId="{54C99FFE-21B3-3B6E-394C-39181A6D5F57}"/>
          </ac:spMkLst>
        </pc:spChg>
        <pc:spChg chg="mod">
          <ac:chgData name="M Simon" userId="7dc71aff-8662-4ee7-9924-079b317c9db7" providerId="ADAL" clId="{27ABFB4A-E78A-4675-9746-611D46837E6C}" dt="2026-07-06T12:47:06.445" v="6795" actId="20577"/>
          <ac:spMkLst>
            <pc:docMk/>
            <pc:sldMk cId="3132645744" sldId="2147327504"/>
            <ac:spMk id="6" creationId="{4256F4E0-39A9-0A96-1BEE-414049779FF0}"/>
          </ac:spMkLst>
        </pc:spChg>
      </pc:sldChg>
      <pc:sldChg chg="addSp delSp modSp add mod">
        <pc:chgData name="M Simon" userId="7dc71aff-8662-4ee7-9924-079b317c9db7" providerId="ADAL" clId="{27ABFB4A-E78A-4675-9746-611D46837E6C}" dt="2026-07-07T07:13:03.534" v="7377" actId="6549"/>
        <pc:sldMkLst>
          <pc:docMk/>
          <pc:sldMk cId="4281918296" sldId="2147327505"/>
        </pc:sldMkLst>
        <pc:spChg chg="mod">
          <ac:chgData name="M Simon" userId="7dc71aff-8662-4ee7-9924-079b317c9db7" providerId="ADAL" clId="{27ABFB4A-E78A-4675-9746-611D46837E6C}" dt="2026-07-06T12:25:03.412" v="5740" actId="20577"/>
          <ac:spMkLst>
            <pc:docMk/>
            <pc:sldMk cId="4281918296" sldId="2147327505"/>
            <ac:spMk id="2" creationId="{106C424A-1FFF-69F7-8CE8-49A6A94AA71E}"/>
          </ac:spMkLst>
        </pc:spChg>
        <pc:spChg chg="mod">
          <ac:chgData name="M Simon" userId="7dc71aff-8662-4ee7-9924-079b317c9db7" providerId="ADAL" clId="{27ABFB4A-E78A-4675-9746-611D46837E6C}" dt="2026-07-07T07:13:03.534" v="7377" actId="6549"/>
          <ac:spMkLst>
            <pc:docMk/>
            <pc:sldMk cId="4281918296" sldId="2147327505"/>
            <ac:spMk id="6" creationId="{4DAC8E2B-EC9F-33EE-1A2D-B0C51E085F28}"/>
          </ac:spMkLst>
        </pc:spChg>
      </pc:sldChg>
      <pc:sldChg chg="add">
        <pc:chgData name="M Simon" userId="7dc71aff-8662-4ee7-9924-079b317c9db7" providerId="ADAL" clId="{27ABFB4A-E78A-4675-9746-611D46837E6C}" dt="2026-07-06T12:27:16.234" v="5899" actId="2890"/>
        <pc:sldMkLst>
          <pc:docMk/>
          <pc:sldMk cId="1389622531" sldId="2147327506"/>
        </pc:sldMkLst>
      </pc:sldChg>
      <pc:sldChg chg="addSp delSp modSp add mod">
        <pc:chgData name="M Simon" userId="7dc71aff-8662-4ee7-9924-079b317c9db7" providerId="ADAL" clId="{27ABFB4A-E78A-4675-9746-611D46837E6C}" dt="2026-07-06T12:33:15.702" v="6242" actId="20577"/>
        <pc:sldMkLst>
          <pc:docMk/>
          <pc:sldMk cId="2488130708" sldId="2147327507"/>
        </pc:sldMkLst>
        <pc:graphicFrameChg chg="add mod modGraphic">
          <ac:chgData name="M Simon" userId="7dc71aff-8662-4ee7-9924-079b317c9db7" providerId="ADAL" clId="{27ABFB4A-E78A-4675-9746-611D46837E6C}" dt="2026-07-06T12:33:15.702" v="6242" actId="20577"/>
          <ac:graphicFrameMkLst>
            <pc:docMk/>
            <pc:sldMk cId="2488130708" sldId="2147327507"/>
            <ac:graphicFrameMk id="3" creationId="{D0E91023-D16B-B441-9B67-3E54FC268D38}"/>
          </ac:graphicFrameMkLst>
        </pc:graphicFrameChg>
      </pc:sldChg>
      <pc:sldChg chg="addSp delSp modSp add mod">
        <pc:chgData name="M Simon" userId="7dc71aff-8662-4ee7-9924-079b317c9db7" providerId="ADAL" clId="{27ABFB4A-E78A-4675-9746-611D46837E6C}" dt="2026-07-14T10:33:23.887" v="7627" actId="20577"/>
        <pc:sldMkLst>
          <pc:docMk/>
          <pc:sldMk cId="1717636492" sldId="2147327508"/>
        </pc:sldMkLst>
        <pc:spChg chg="mod">
          <ac:chgData name="M Simon" userId="7dc71aff-8662-4ee7-9924-079b317c9db7" providerId="ADAL" clId="{27ABFB4A-E78A-4675-9746-611D46837E6C}" dt="2026-07-06T12:36:18.774" v="6272" actId="20577"/>
          <ac:spMkLst>
            <pc:docMk/>
            <pc:sldMk cId="1717636492" sldId="2147327508"/>
            <ac:spMk id="2" creationId="{EF021F6F-A759-CCB8-5C2B-BCF294496F1E}"/>
          </ac:spMkLst>
        </pc:spChg>
        <pc:spChg chg="add mod">
          <ac:chgData name="M Simon" userId="7dc71aff-8662-4ee7-9924-079b317c9db7" providerId="ADAL" clId="{27ABFB4A-E78A-4675-9746-611D46837E6C}" dt="2026-07-14T10:33:23.887" v="7627" actId="20577"/>
          <ac:spMkLst>
            <pc:docMk/>
            <pc:sldMk cId="1717636492" sldId="2147327508"/>
            <ac:spMk id="4" creationId="{F71E16C3-23A2-9E06-B0C0-453E33E6AB0A}"/>
          </ac:spMkLst>
        </pc:spChg>
      </pc:sldChg>
      <pc:sldChg chg="modSp add mod modAnim">
        <pc:chgData name="M Simon" userId="7dc71aff-8662-4ee7-9924-079b317c9db7" providerId="ADAL" clId="{27ABFB4A-E78A-4675-9746-611D46837E6C}" dt="2026-07-06T12:56:05.550" v="7289"/>
        <pc:sldMkLst>
          <pc:docMk/>
          <pc:sldMk cId="4262907579" sldId="2147327509"/>
        </pc:sldMkLst>
        <pc:spChg chg="mod">
          <ac:chgData name="M Simon" userId="7dc71aff-8662-4ee7-9924-079b317c9db7" providerId="ADAL" clId="{27ABFB4A-E78A-4675-9746-611D46837E6C}" dt="2026-07-06T12:54:21.553" v="6986" actId="20577"/>
          <ac:spMkLst>
            <pc:docMk/>
            <pc:sldMk cId="4262907579" sldId="2147327509"/>
            <ac:spMk id="2" creationId="{3B787FC9-5218-6FAC-F1A3-FDCBBDE354FD}"/>
          </ac:spMkLst>
        </pc:spChg>
        <pc:spChg chg="mod">
          <ac:chgData name="M Simon" userId="7dc71aff-8662-4ee7-9924-079b317c9db7" providerId="ADAL" clId="{27ABFB4A-E78A-4675-9746-611D46837E6C}" dt="2026-07-06T12:55:57.471" v="7288" actId="20577"/>
          <ac:spMkLst>
            <pc:docMk/>
            <pc:sldMk cId="4262907579" sldId="2147327509"/>
            <ac:spMk id="6" creationId="{1B2A9876-AFAB-0F5F-971E-008524C4CC69}"/>
          </ac:spMkLst>
        </pc:spChg>
      </pc:sldChg>
      <pc:sldChg chg="add">
        <pc:chgData name="M Simon" userId="7dc71aff-8662-4ee7-9924-079b317c9db7" providerId="ADAL" clId="{27ABFB4A-E78A-4675-9746-611D46837E6C}" dt="2026-07-14T10:38:00.338" v="7704"/>
        <pc:sldMkLst>
          <pc:docMk/>
          <pc:sldMk cId="57575412" sldId="2147327510"/>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96B2F63-FCC6-499F-8CC6-13C4F99AC30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59308442-9E71-46E0-A91B-1D6F07D2578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19FBF4C-9CF9-4651-984F-B93B2184F959}" type="datetimeFigureOut">
              <a:rPr lang="en-GB" smtClean="0"/>
              <a:t>15/07/2026</a:t>
            </a:fld>
            <a:endParaRPr lang="en-GB"/>
          </a:p>
        </p:txBody>
      </p:sp>
      <p:sp>
        <p:nvSpPr>
          <p:cNvPr id="4" name="Footer Placeholder 3">
            <a:extLst>
              <a:ext uri="{FF2B5EF4-FFF2-40B4-BE49-F238E27FC236}">
                <a16:creationId xmlns:a16="http://schemas.microsoft.com/office/drawing/2014/main" id="{61570A31-1ADB-4EAE-9B72-52B6ACC4369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9B41D7B3-3665-46B8-BB8D-FC2A2A33B27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2624187-B13D-41B3-98DC-04CB89AC1797}" type="slidenum">
              <a:rPr lang="en-GB" smtClean="0"/>
              <a:t>‹#›</a:t>
            </a:fld>
            <a:endParaRPr lang="en-GB"/>
          </a:p>
        </p:txBody>
      </p:sp>
    </p:spTree>
    <p:extLst>
      <p:ext uri="{BB962C8B-B14F-4D97-AF65-F5344CB8AC3E}">
        <p14:creationId xmlns:p14="http://schemas.microsoft.com/office/powerpoint/2010/main" val="2977129782"/>
      </p:ext>
    </p:extLst>
  </p:cSld>
  <p:clrMap bg1="lt1" tx1="dk1" bg2="lt2" tx2="dk2" accent1="accent1" accent2="accent2" accent3="accent3" accent4="accent4" accent5="accent5" accent6="accent6" hlink="hlink" folHlink="folHlink"/>
  <p:hf sldNum="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F60650-D4B9-4228-9958-9B5718E0AD5D}" type="datetimeFigureOut">
              <a:rPr lang="en-GB" smtClean="0"/>
              <a:t>15/07/2026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70FE25-A933-474B-9821-EDC4D80015DC}" type="slidenum">
              <a:rPr lang="en-GB" smtClean="0"/>
              <a:t>‹#›</a:t>
            </a:fld>
            <a:endParaRPr lang="en-GB"/>
          </a:p>
        </p:txBody>
      </p:sp>
    </p:spTree>
    <p:extLst>
      <p:ext uri="{BB962C8B-B14F-4D97-AF65-F5344CB8AC3E}">
        <p14:creationId xmlns:p14="http://schemas.microsoft.com/office/powerpoint/2010/main" val="794240757"/>
      </p:ext>
    </p:extLst>
  </p:cSld>
  <p:clrMap bg1="lt1" tx1="dk1" bg2="lt2" tx2="dk2" accent1="accent1" accent2="accent2" accent3="accent3" accent4="accent4" accent5="accent5" accent6="accent6" hlink="hlink" folHlink="folHlink"/>
  <p:hf sldNum="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digital.ucas.com/coursedisplay/results/courses"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digital.ucas.com/coursedisplay/results/course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endParaRPr lang="en-GB"/>
          </a:p>
        </p:txBody>
      </p:sp>
    </p:spTree>
    <p:extLst>
      <p:ext uri="{BB962C8B-B14F-4D97-AF65-F5344CB8AC3E}">
        <p14:creationId xmlns:p14="http://schemas.microsoft.com/office/powerpoint/2010/main" val="25904354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endParaRPr lang="en-GB"/>
          </a:p>
        </p:txBody>
      </p:sp>
    </p:spTree>
    <p:extLst>
      <p:ext uri="{BB962C8B-B14F-4D97-AF65-F5344CB8AC3E}">
        <p14:creationId xmlns:p14="http://schemas.microsoft.com/office/powerpoint/2010/main" val="1504116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have been told to set up their UCAS hub</a:t>
            </a:r>
          </a:p>
          <a:p>
            <a:r>
              <a:rPr lang="en-GB" dirty="0"/>
              <a:t>74 out of 193 have done so far…</a:t>
            </a:r>
          </a:p>
        </p:txBody>
      </p:sp>
      <p:sp>
        <p:nvSpPr>
          <p:cNvPr id="4" name="Slide Number Placeholder 3"/>
          <p:cNvSpPr>
            <a:spLocks noGrp="1"/>
          </p:cNvSpPr>
          <p:nvPr>
            <p:ph type="sldNum" sz="quarter" idx="5"/>
          </p:nvPr>
        </p:nvSpPr>
        <p:spPr/>
        <p:txBody>
          <a:bodyPr/>
          <a:lstStyle/>
          <a:p>
            <a:fld id="{7C3576D8-4018-45A8-925F-D7237F01CFE8}" type="slidenum">
              <a:rPr lang="en-GB" smtClean="0"/>
              <a:t>3</a:t>
            </a:fld>
            <a:endParaRPr lang="en-GB"/>
          </a:p>
        </p:txBody>
      </p:sp>
    </p:spTree>
    <p:extLst>
      <p:ext uri="{BB962C8B-B14F-4D97-AF65-F5344CB8AC3E}">
        <p14:creationId xmlns:p14="http://schemas.microsoft.com/office/powerpoint/2010/main" val="3879668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5E008F-CF89-9B04-C7CC-AF69FA150D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0DF518-F3A6-B5D3-C0BA-47ECBE54D1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AE669D-B10D-4CA9-3BF8-0E6532348646}"/>
              </a:ext>
            </a:extLst>
          </p:cNvPr>
          <p:cNvSpPr>
            <a:spLocks noGrp="1"/>
          </p:cNvSpPr>
          <p:nvPr>
            <p:ph type="body" idx="1"/>
          </p:nvPr>
        </p:nvSpPr>
        <p:spPr/>
        <p:txBody>
          <a:bodyPr/>
          <a:lstStyle/>
          <a:p>
            <a:r>
              <a:rPr lang="en-GB" sz="1200" b="0" i="0" kern="1200" dirty="0">
                <a:solidFill>
                  <a:schemeClr val="tx1"/>
                </a:solidFill>
                <a:effectLst/>
                <a:latin typeface="+mn-lt"/>
                <a:ea typeface="+mn-ea"/>
                <a:cs typeface="+mn-cs"/>
              </a:rPr>
              <a:t>Use our information on careers, apprenticeships and university to explore what routes are available and which one is right for you.</a:t>
            </a:r>
            <a:endParaRPr lang="en-GB" dirty="0"/>
          </a:p>
        </p:txBody>
      </p:sp>
      <p:sp>
        <p:nvSpPr>
          <p:cNvPr id="4" name="Slide Number Placeholder 3">
            <a:extLst>
              <a:ext uri="{FF2B5EF4-FFF2-40B4-BE49-F238E27FC236}">
                <a16:creationId xmlns:a16="http://schemas.microsoft.com/office/drawing/2014/main" id="{9331A968-2997-715E-5BAB-7BFCBE2A5463}"/>
              </a:ext>
            </a:extLst>
          </p:cNvPr>
          <p:cNvSpPr>
            <a:spLocks noGrp="1"/>
          </p:cNvSpPr>
          <p:nvPr>
            <p:ph type="sldNum" sz="quarter" idx="5"/>
          </p:nvPr>
        </p:nvSpPr>
        <p:spPr/>
        <p:txBody>
          <a:bodyPr/>
          <a:lstStyle/>
          <a:p>
            <a:fld id="{69C51658-60C5-491E-AC61-1F8F6577900C}" type="slidenum">
              <a:rPr lang="en-GB" smtClean="0"/>
              <a:t>5</a:t>
            </a:fld>
            <a:endParaRPr lang="en-GB"/>
          </a:p>
        </p:txBody>
      </p:sp>
    </p:spTree>
    <p:extLst>
      <p:ext uri="{BB962C8B-B14F-4D97-AF65-F5344CB8AC3E}">
        <p14:creationId xmlns:p14="http://schemas.microsoft.com/office/powerpoint/2010/main" val="4985195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1B052-0375-95F8-0D54-DCC229256A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1AB345-A8EB-2829-61B3-AA67068C54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488C5A-4A6A-B77A-7836-54E3F42F5DF1}"/>
              </a:ext>
            </a:extLst>
          </p:cNvPr>
          <p:cNvSpPr>
            <a:spLocks noGrp="1"/>
          </p:cNvSpPr>
          <p:nvPr>
            <p:ph type="body" idx="1"/>
          </p:nvPr>
        </p:nvSpPr>
        <p:spPr/>
        <p:txBody>
          <a:bodyPr/>
          <a:lstStyle/>
          <a:p>
            <a:pPr marL="171450" indent="-171450">
              <a:buFont typeface="Arial" panose="020B0604020202020204" pitchFamily="34" charset="0"/>
              <a:buChar char="•"/>
            </a:pPr>
            <a:r>
              <a:rPr lang="en-GB" dirty="0"/>
              <a:t>How many teaching hours vs. self-directed study does the course have?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1F2834"/>
                </a:solidFill>
                <a:effectLst/>
                <a:uLnTx/>
                <a:uFillTx/>
                <a:latin typeface="Roboto Light" panose="02000000000000000000" pitchFamily="2" charset="0"/>
                <a:ea typeface="Roboto Light" panose="02000000000000000000" pitchFamily="2" charset="0"/>
                <a:cs typeface="Roboto Light" panose="02000000000000000000" pitchFamily="2" charset="0"/>
              </a:rPr>
              <a:t>How many lectures are there, and how much group work will be done in seminars?</a:t>
            </a:r>
            <a:endParaRPr lang="en-GB" dirty="0"/>
          </a:p>
          <a:p>
            <a:pPr marL="171450" indent="-171450">
              <a:buFont typeface="Arial" panose="020B0604020202020204" pitchFamily="34" charset="0"/>
              <a:buChar char="•"/>
            </a:pPr>
            <a:r>
              <a:rPr lang="en-GB" dirty="0"/>
              <a:t>How is the course assessed (e.g. coursework, exams, </a:t>
            </a:r>
            <a:r>
              <a:rPr lang="en-GB" dirty="0" err="1"/>
              <a:t>practicals</a:t>
            </a:r>
            <a:r>
              <a:rPr lang="en-GB" dirty="0"/>
              <a:t>, presentations, group work)? </a:t>
            </a:r>
          </a:p>
          <a:p>
            <a:pPr marL="171450" indent="-171450">
              <a:buFont typeface="Arial" panose="020B0604020202020204" pitchFamily="34" charset="0"/>
              <a:buChar char="•"/>
            </a:pPr>
            <a:r>
              <a:rPr lang="en-GB" dirty="0"/>
              <a:t>How many students will be on the course? </a:t>
            </a:r>
          </a:p>
          <a:p>
            <a:pPr marL="171450" indent="-171450">
              <a:buFont typeface="Arial" panose="020B0604020202020204" pitchFamily="34" charset="0"/>
              <a:buChar char="•"/>
            </a:pPr>
            <a:r>
              <a:rPr lang="en-GB" dirty="0"/>
              <a:t>What grades do you need to get on the course? </a:t>
            </a:r>
          </a:p>
          <a:p>
            <a:pPr marL="171450" indent="-171450">
              <a:buFont typeface="Arial" panose="020B0604020202020204" pitchFamily="34" charset="0"/>
              <a:buChar char="•"/>
            </a:pPr>
            <a:r>
              <a:rPr lang="en-GB" dirty="0"/>
              <a:t>What qualities or experience do they look for in an applicant? </a:t>
            </a:r>
          </a:p>
          <a:p>
            <a:pPr marL="171450" indent="-171450">
              <a:buFont typeface="Arial" panose="020B0604020202020204" pitchFamily="34" charset="0"/>
              <a:buChar char="•"/>
            </a:pPr>
            <a:r>
              <a:rPr lang="en-GB" dirty="0"/>
              <a:t>Will you need to attend an interview or audition?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What modules are compulsory and optional – are there any work placements or years abroad? </a:t>
            </a:r>
            <a:r>
              <a:rPr kumimoji="0" lang="en-US" sz="1200" b="0" i="0" u="none" strike="noStrike" kern="1200" cap="none" spc="0" normalizeH="0" baseline="0" noProof="0" dirty="0">
                <a:ln>
                  <a:noFill/>
                </a:ln>
                <a:solidFill>
                  <a:srgbClr val="1F2834"/>
                </a:solidFill>
                <a:effectLst/>
                <a:uLnTx/>
                <a:uFillTx/>
                <a:latin typeface="Roboto Light" panose="02000000000000000000" pitchFamily="2" charset="0"/>
                <a:ea typeface="Roboto Light" panose="02000000000000000000" pitchFamily="2" charset="0"/>
                <a:cs typeface="Roboto Light" panose="02000000000000000000" pitchFamily="2" charset="0"/>
              </a:rPr>
              <a:t>Look carefully at the core course content, and the range of optional studies/modules available. </a:t>
            </a:r>
            <a:endParaRPr lang="en-GB" dirty="0"/>
          </a:p>
          <a:p>
            <a:pPr marL="171450" indent="-171450">
              <a:buFont typeface="Arial" panose="020B0604020202020204" pitchFamily="34" charset="0"/>
              <a:buChar char="•"/>
            </a:pPr>
            <a:r>
              <a:rPr lang="en-GB" dirty="0"/>
              <a:t>What links does the course/department have with employers?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1F2834"/>
                </a:solidFill>
                <a:effectLst/>
                <a:uLnTx/>
                <a:uFillTx/>
                <a:latin typeface="Roboto Light" panose="02000000000000000000" pitchFamily="2" charset="0"/>
                <a:ea typeface="Roboto Light" panose="02000000000000000000" pitchFamily="2" charset="0"/>
                <a:cs typeface="Roboto Light" panose="02000000000000000000" pitchFamily="2" charset="0"/>
              </a:rPr>
              <a:t>Which modules are the most interesting and relevant to your career aspirations?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1F2834"/>
                </a:solidFill>
                <a:effectLst/>
                <a:uLnTx/>
                <a:uFillTx/>
                <a:latin typeface="Roboto Light" panose="02000000000000000000" pitchFamily="2" charset="0"/>
                <a:ea typeface="Roboto Light" panose="02000000000000000000" pitchFamily="2" charset="0"/>
                <a:cs typeface="Roboto Light" panose="02000000000000000000" pitchFamily="2" charset="0"/>
              </a:rPr>
              <a:t>Does the course or university/college research, any internship, placement, or study abroad opportunities?</a:t>
            </a:r>
          </a:p>
          <a:p>
            <a:endParaRPr lang="en-GB" dirty="0"/>
          </a:p>
          <a:p>
            <a:r>
              <a:rPr lang="en-GB" dirty="0"/>
              <a:t>The UCAS course search is a great place to start your research, and you can access the historical entry grades tool. </a:t>
            </a:r>
          </a:p>
          <a:p>
            <a:endParaRPr lang="en-GB" dirty="0"/>
          </a:p>
          <a:p>
            <a:r>
              <a:rPr lang="en-GB" sz="1200" b="0" i="0" kern="1200" dirty="0">
                <a:solidFill>
                  <a:schemeClr val="tx1"/>
                </a:solidFill>
                <a:effectLst/>
                <a:latin typeface="+mn-lt"/>
                <a:ea typeface="+mn-ea"/>
                <a:cs typeface="+mn-cs"/>
              </a:rPr>
              <a:t>Universities and colleges set their own entry requirements for higher education courses, and these vary widely depending on the subject, the specific course, and the course provider. They set the entry requirements for each course to ensure you have the right skills and knowledge to successfully complete the course. You can see grade profiles of students previously accepted, and offer rates for the course, under the entry requirements in the UCAS </a:t>
            </a:r>
            <a:r>
              <a:rPr lang="en-GB" sz="1200" b="1" i="0" u="none" strike="noStrike" kern="1200" dirty="0">
                <a:solidFill>
                  <a:schemeClr val="tx1"/>
                </a:solidFill>
                <a:effectLst/>
                <a:latin typeface="+mn-lt"/>
                <a:ea typeface="+mn-ea"/>
                <a:cs typeface="+mn-cs"/>
                <a:hlinkClick r:id="rId3"/>
              </a:rPr>
              <a:t>search tool</a:t>
            </a:r>
            <a:r>
              <a:rPr lang="en-GB" sz="1200" b="0" i="0" u="none" strike="noStrike" kern="1200" dirty="0">
                <a:solidFill>
                  <a:schemeClr val="tx1"/>
                </a:solidFill>
                <a:effectLst/>
                <a:latin typeface="+mn-lt"/>
                <a:ea typeface="+mn-ea"/>
                <a:cs typeface="+mn-cs"/>
              </a:rPr>
              <a:t>. </a:t>
            </a:r>
            <a:endParaRPr lang="en-GB" sz="1200" b="0" i="0" kern="1200" dirty="0">
              <a:solidFill>
                <a:schemeClr val="tx1"/>
              </a:solidFill>
              <a:effectLst/>
              <a:latin typeface="+mn-lt"/>
              <a:ea typeface="+mn-ea"/>
              <a:cs typeface="+mn-cs"/>
            </a:endParaRPr>
          </a:p>
          <a:p>
            <a:endParaRPr lang="en-GB" dirty="0"/>
          </a:p>
          <a:p>
            <a:r>
              <a:rPr lang="en-GB" dirty="0"/>
              <a:t>Find out more online at: </a:t>
            </a:r>
          </a:p>
          <a:p>
            <a:r>
              <a:rPr lang="en-GB" dirty="0"/>
              <a:t>https:// www.ucas.com/applying/you-apply/what-and-where-study/entry-requirements. </a:t>
            </a:r>
          </a:p>
          <a:p>
            <a:r>
              <a:rPr lang="en-GB" dirty="0"/>
              <a:t>https://www.ucas.com/applying/before-you-apply/what-and-where-to-study/entry-requirements/understanding-historical-entry</a:t>
            </a:r>
          </a:p>
        </p:txBody>
      </p:sp>
      <p:sp>
        <p:nvSpPr>
          <p:cNvPr id="4" name="Slide Number Placeholder 3">
            <a:extLst>
              <a:ext uri="{FF2B5EF4-FFF2-40B4-BE49-F238E27FC236}">
                <a16:creationId xmlns:a16="http://schemas.microsoft.com/office/drawing/2014/main" id="{FCE3CB76-8A29-CB1A-0BAB-0C543E865DCF}"/>
              </a:ext>
            </a:extLst>
          </p:cNvPr>
          <p:cNvSpPr>
            <a:spLocks noGrp="1"/>
          </p:cNvSpPr>
          <p:nvPr>
            <p:ph type="sldNum" sz="quarter" idx="5"/>
          </p:nvPr>
        </p:nvSpPr>
        <p:spPr/>
        <p:txBody>
          <a:bodyPr/>
          <a:lstStyle/>
          <a:p>
            <a:fld id="{69C51658-60C5-491E-AC61-1F8F6577900C}" type="slidenum">
              <a:rPr lang="en-GB" smtClean="0"/>
              <a:t>7</a:t>
            </a:fld>
            <a:endParaRPr lang="en-GB"/>
          </a:p>
        </p:txBody>
      </p:sp>
    </p:spTree>
    <p:extLst>
      <p:ext uri="{BB962C8B-B14F-4D97-AF65-F5344CB8AC3E}">
        <p14:creationId xmlns:p14="http://schemas.microsoft.com/office/powerpoint/2010/main" val="1575385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176228-A901-ECB4-D496-35C8819C65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31C4B6-5A00-5F0F-16B3-5E59C3EC86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2DDEB7-FECB-B2CF-0A86-BA6B14E49033}"/>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2C7829E0-EEDD-FE30-76A7-6CE55C579B9E}"/>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16959032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D4F1D9-0C08-42F5-8F48-4D33A8D2F850}" type="slidenum">
              <a:rPr lang="en-GB" smtClean="0"/>
              <a:t>10</a:t>
            </a:fld>
            <a:endParaRPr lang="en-GB"/>
          </a:p>
        </p:txBody>
      </p:sp>
    </p:spTree>
    <p:extLst>
      <p:ext uri="{BB962C8B-B14F-4D97-AF65-F5344CB8AC3E}">
        <p14:creationId xmlns:p14="http://schemas.microsoft.com/office/powerpoint/2010/main" val="22118578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EF81EA-FC63-749C-1BF2-38A6E74076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5B96F8-BF97-E925-1956-1A45488276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093127-43BE-225C-84BD-F87D5FA70E66}"/>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4DA08A63-B49C-0227-6906-573B9E12ACC0}"/>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36910827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DC170-008E-D585-2E2B-F10F37544D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D01E9C-6A39-CBEA-A8AF-90580CEC68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8639D3-1AB7-C859-12BB-84D062C32530}"/>
              </a:ext>
            </a:extLst>
          </p:cNvPr>
          <p:cNvSpPr>
            <a:spLocks noGrp="1"/>
          </p:cNvSpPr>
          <p:nvPr>
            <p:ph type="body" idx="1"/>
          </p:nvPr>
        </p:nvSpPr>
        <p:spPr/>
        <p:txBody>
          <a:bodyPr/>
          <a:lstStyle/>
          <a:p>
            <a:pPr lvl="1" indent="-182245" eaLnBrk="1" hangingPunct="1"/>
            <a:r>
              <a:rPr lang="en-GB" altLang="en-US" sz="2400" dirty="0">
                <a:latin typeface="Comic Sans MS" panose="030F0702030302020204" pitchFamily="66" charset="0"/>
              </a:rPr>
              <a:t>UCAT – Universities Clinical Aptitude Test</a:t>
            </a:r>
            <a:endParaRPr lang="en-GB" altLang="en-US" sz="2400" b="1" dirty="0">
              <a:solidFill>
                <a:srgbClr val="FF0000"/>
              </a:solidFill>
              <a:latin typeface="Comic Sans MS" panose="030F0702030302020204" pitchFamily="66" charset="0"/>
            </a:endParaRPr>
          </a:p>
          <a:p>
            <a:pPr lvl="1" indent="-182245" eaLnBrk="1" hangingPunct="1"/>
            <a:r>
              <a:rPr lang="en-GB" altLang="en-US" sz="2400" dirty="0">
                <a:latin typeface="Comic Sans MS" panose="030F0702030302020204" pitchFamily="66" charset="0"/>
              </a:rPr>
              <a:t>LNAT – Law National Aptitude Test </a:t>
            </a:r>
          </a:p>
          <a:p>
            <a:pPr lvl="1" indent="-182245" eaLnBrk="1" hangingPunct="1"/>
            <a:r>
              <a:rPr lang="en-GB" altLang="en-US" sz="2400" dirty="0">
                <a:latin typeface="Comic Sans MS" panose="030F0702030302020204" pitchFamily="66" charset="0"/>
              </a:rPr>
              <a:t>MLAT – Modern Languages Admissions Test</a:t>
            </a:r>
          </a:p>
          <a:p>
            <a:pPr lvl="1" indent="-182245" eaLnBrk="1" hangingPunct="1"/>
            <a:r>
              <a:rPr lang="en-GB" altLang="en-US" sz="2400" dirty="0">
                <a:latin typeface="Comic Sans MS" panose="030F0702030302020204" pitchFamily="66" charset="0"/>
              </a:rPr>
              <a:t>TSA – Thinking Skills Assessment</a:t>
            </a:r>
          </a:p>
          <a:p>
            <a:pPr lvl="1" indent="-182245" eaLnBrk="1" hangingPunct="1"/>
            <a:r>
              <a:rPr lang="en-GB" altLang="en-US" sz="2400" dirty="0">
                <a:latin typeface="Comic Sans MS" panose="030F0702030302020204" pitchFamily="66" charset="0"/>
              </a:rPr>
              <a:t>HAT – History Aptitude Test</a:t>
            </a:r>
          </a:p>
          <a:p>
            <a:pPr lvl="1" indent="-182245" eaLnBrk="1" hangingPunct="1"/>
            <a:r>
              <a:rPr lang="en-GB" altLang="en-US" sz="2400" dirty="0">
                <a:latin typeface="Comic Sans MS" panose="030F0702030302020204" pitchFamily="66" charset="0"/>
              </a:rPr>
              <a:t>PAT – Physics Aptitude Test</a:t>
            </a:r>
          </a:p>
          <a:p>
            <a:pPr lvl="1" indent="-182245" eaLnBrk="1" hangingPunct="1"/>
            <a:r>
              <a:rPr lang="en-GB" altLang="en-US" sz="2400" dirty="0">
                <a:latin typeface="Comic Sans MS" panose="030F0702030302020204" pitchFamily="66" charset="0"/>
              </a:rPr>
              <a:t>TMUA – Test for Mathematics for University Admission</a:t>
            </a:r>
          </a:p>
          <a:p>
            <a:pPr lvl="1" indent="-182245" eaLnBrk="1" hangingPunct="1"/>
            <a:r>
              <a:rPr lang="en-GB" altLang="en-US" sz="2400" dirty="0">
                <a:latin typeface="Comic Sans MS" panose="030F0702030302020204" pitchFamily="66" charset="0"/>
              </a:rPr>
              <a:t>OLAT – Oriental Languages Aptitude Test</a:t>
            </a:r>
          </a:p>
          <a:p>
            <a:pPr lvl="1" indent="-182245" eaLnBrk="1" hangingPunct="1"/>
            <a:r>
              <a:rPr lang="en-GB" altLang="en-US" sz="2400" dirty="0">
                <a:latin typeface="Comic Sans MS" panose="030F0702030302020204" pitchFamily="66" charset="0"/>
              </a:rPr>
              <a:t>ELAT – English Literature Admissions Test </a:t>
            </a:r>
          </a:p>
          <a:p>
            <a:endParaRPr lang="en-GB" dirty="0"/>
          </a:p>
        </p:txBody>
      </p:sp>
      <p:sp>
        <p:nvSpPr>
          <p:cNvPr id="4" name="Header Placeholder 3">
            <a:extLst>
              <a:ext uri="{FF2B5EF4-FFF2-40B4-BE49-F238E27FC236}">
                <a16:creationId xmlns:a16="http://schemas.microsoft.com/office/drawing/2014/main" id="{9F99B1FE-BE89-A80F-390A-DD97A62A6A39}"/>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37842286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F6F1C-F92F-38AB-2721-BBFE604376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E4A2CB-EBBA-C523-65D2-CFFAF880B3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9874E3-B1A5-99AD-A084-B0EC1C82677E}"/>
              </a:ext>
            </a:extLst>
          </p:cNvPr>
          <p:cNvSpPr>
            <a:spLocks noGrp="1"/>
          </p:cNvSpPr>
          <p:nvPr>
            <p:ph type="body" idx="1"/>
          </p:nvPr>
        </p:nvSpPr>
        <p:spPr/>
        <p:txBody>
          <a:bodyPr/>
          <a:lstStyle/>
          <a:p>
            <a:pPr marL="171450" indent="-171450">
              <a:buFont typeface="Arial" panose="020B0604020202020204" pitchFamily="34" charset="0"/>
              <a:buChar char="•"/>
            </a:pPr>
            <a:r>
              <a:rPr lang="en-GB" dirty="0"/>
              <a:t>How many teaching hours vs. self-directed study does the course have?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1F2834"/>
                </a:solidFill>
                <a:effectLst/>
                <a:uLnTx/>
                <a:uFillTx/>
                <a:latin typeface="Roboto Light" panose="02000000000000000000" pitchFamily="2" charset="0"/>
                <a:ea typeface="Roboto Light" panose="02000000000000000000" pitchFamily="2" charset="0"/>
                <a:cs typeface="Roboto Light" panose="02000000000000000000" pitchFamily="2" charset="0"/>
              </a:rPr>
              <a:t>How many lectures are there, and how much group work will be done in seminars?</a:t>
            </a:r>
            <a:endParaRPr lang="en-GB" dirty="0"/>
          </a:p>
          <a:p>
            <a:pPr marL="171450" indent="-171450">
              <a:buFont typeface="Arial" panose="020B0604020202020204" pitchFamily="34" charset="0"/>
              <a:buChar char="•"/>
            </a:pPr>
            <a:r>
              <a:rPr lang="en-GB" dirty="0"/>
              <a:t>How is the course assessed (e.g. coursework, exams, </a:t>
            </a:r>
            <a:r>
              <a:rPr lang="en-GB" dirty="0" err="1"/>
              <a:t>practicals</a:t>
            </a:r>
            <a:r>
              <a:rPr lang="en-GB" dirty="0"/>
              <a:t>, presentations, group work)? </a:t>
            </a:r>
          </a:p>
          <a:p>
            <a:pPr marL="171450" indent="-171450">
              <a:buFont typeface="Arial" panose="020B0604020202020204" pitchFamily="34" charset="0"/>
              <a:buChar char="•"/>
            </a:pPr>
            <a:r>
              <a:rPr lang="en-GB" dirty="0"/>
              <a:t>How many students will be on the course? </a:t>
            </a:r>
          </a:p>
          <a:p>
            <a:pPr marL="171450" indent="-171450">
              <a:buFont typeface="Arial" panose="020B0604020202020204" pitchFamily="34" charset="0"/>
              <a:buChar char="•"/>
            </a:pPr>
            <a:r>
              <a:rPr lang="en-GB" dirty="0"/>
              <a:t>What grades do you need to get on the course? </a:t>
            </a:r>
          </a:p>
          <a:p>
            <a:pPr marL="171450" indent="-171450">
              <a:buFont typeface="Arial" panose="020B0604020202020204" pitchFamily="34" charset="0"/>
              <a:buChar char="•"/>
            </a:pPr>
            <a:r>
              <a:rPr lang="en-GB" dirty="0"/>
              <a:t>What qualities or experience do they look for in an applicant? </a:t>
            </a:r>
          </a:p>
          <a:p>
            <a:pPr marL="171450" indent="-171450">
              <a:buFont typeface="Arial" panose="020B0604020202020204" pitchFamily="34" charset="0"/>
              <a:buChar char="•"/>
            </a:pPr>
            <a:r>
              <a:rPr lang="en-GB" dirty="0"/>
              <a:t>Will you need to attend an interview or audition?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What modules are compulsory and optional – are there any work placements or years abroad? </a:t>
            </a:r>
            <a:r>
              <a:rPr kumimoji="0" lang="en-US" sz="1200" b="0" i="0" u="none" strike="noStrike" kern="1200" cap="none" spc="0" normalizeH="0" baseline="0" noProof="0" dirty="0">
                <a:ln>
                  <a:noFill/>
                </a:ln>
                <a:solidFill>
                  <a:srgbClr val="1F2834"/>
                </a:solidFill>
                <a:effectLst/>
                <a:uLnTx/>
                <a:uFillTx/>
                <a:latin typeface="Roboto Light" panose="02000000000000000000" pitchFamily="2" charset="0"/>
                <a:ea typeface="Roboto Light" panose="02000000000000000000" pitchFamily="2" charset="0"/>
                <a:cs typeface="Roboto Light" panose="02000000000000000000" pitchFamily="2" charset="0"/>
              </a:rPr>
              <a:t>Look carefully at the core course content, and the range of optional studies/modules available. </a:t>
            </a:r>
            <a:endParaRPr lang="en-GB" dirty="0"/>
          </a:p>
          <a:p>
            <a:pPr marL="171450" indent="-171450">
              <a:buFont typeface="Arial" panose="020B0604020202020204" pitchFamily="34" charset="0"/>
              <a:buChar char="•"/>
            </a:pPr>
            <a:r>
              <a:rPr lang="en-GB" dirty="0"/>
              <a:t>What links does the course/department have with employers?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1F2834"/>
                </a:solidFill>
                <a:effectLst/>
                <a:uLnTx/>
                <a:uFillTx/>
                <a:latin typeface="Roboto Light" panose="02000000000000000000" pitchFamily="2" charset="0"/>
                <a:ea typeface="Roboto Light" panose="02000000000000000000" pitchFamily="2" charset="0"/>
                <a:cs typeface="Roboto Light" panose="02000000000000000000" pitchFamily="2" charset="0"/>
              </a:rPr>
              <a:t>Which modules are the most interesting and relevant to your career aspirations?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1F2834"/>
                </a:solidFill>
                <a:effectLst/>
                <a:uLnTx/>
                <a:uFillTx/>
                <a:latin typeface="Roboto Light" panose="02000000000000000000" pitchFamily="2" charset="0"/>
                <a:ea typeface="Roboto Light" panose="02000000000000000000" pitchFamily="2" charset="0"/>
                <a:cs typeface="Roboto Light" panose="02000000000000000000" pitchFamily="2" charset="0"/>
              </a:rPr>
              <a:t>Does the course or university/college research, any internship, placement, or study abroad opportunities?</a:t>
            </a:r>
          </a:p>
          <a:p>
            <a:endParaRPr lang="en-GB" dirty="0"/>
          </a:p>
          <a:p>
            <a:r>
              <a:rPr lang="en-GB" dirty="0"/>
              <a:t>The UCAS course search is a great place to start your research, and you can access the historical entry grades tool. </a:t>
            </a:r>
          </a:p>
          <a:p>
            <a:endParaRPr lang="en-GB" dirty="0"/>
          </a:p>
          <a:p>
            <a:r>
              <a:rPr lang="en-GB" sz="1200" b="0" i="0" kern="1200" dirty="0">
                <a:solidFill>
                  <a:schemeClr val="tx1"/>
                </a:solidFill>
                <a:effectLst/>
                <a:latin typeface="+mn-lt"/>
                <a:ea typeface="+mn-ea"/>
                <a:cs typeface="+mn-cs"/>
              </a:rPr>
              <a:t>Universities and colleges set their own entry requirements for higher education courses, and these vary widely depending on the subject, the specific course, and the course provider. They set the entry requirements for each course to ensure you have the right skills and knowledge to successfully complete the course. You can see grade profiles of students previously accepted, and offer rates for the course, under the entry requirements in the UCAS </a:t>
            </a:r>
            <a:r>
              <a:rPr lang="en-GB" sz="1200" b="1" i="0" u="none" strike="noStrike" kern="1200" dirty="0">
                <a:solidFill>
                  <a:schemeClr val="tx1"/>
                </a:solidFill>
                <a:effectLst/>
                <a:latin typeface="+mn-lt"/>
                <a:ea typeface="+mn-ea"/>
                <a:cs typeface="+mn-cs"/>
                <a:hlinkClick r:id="rId3"/>
              </a:rPr>
              <a:t>search tool</a:t>
            </a:r>
            <a:r>
              <a:rPr lang="en-GB" sz="1200" b="0" i="0" u="none" strike="noStrike" kern="1200" dirty="0">
                <a:solidFill>
                  <a:schemeClr val="tx1"/>
                </a:solidFill>
                <a:effectLst/>
                <a:latin typeface="+mn-lt"/>
                <a:ea typeface="+mn-ea"/>
                <a:cs typeface="+mn-cs"/>
              </a:rPr>
              <a:t>. </a:t>
            </a:r>
            <a:endParaRPr lang="en-GB" sz="1200" b="0" i="0" kern="1200" dirty="0">
              <a:solidFill>
                <a:schemeClr val="tx1"/>
              </a:solidFill>
              <a:effectLst/>
              <a:latin typeface="+mn-lt"/>
              <a:ea typeface="+mn-ea"/>
              <a:cs typeface="+mn-cs"/>
            </a:endParaRPr>
          </a:p>
          <a:p>
            <a:endParaRPr lang="en-GB" dirty="0"/>
          </a:p>
          <a:p>
            <a:r>
              <a:rPr lang="en-GB" dirty="0"/>
              <a:t>Find out more online at: </a:t>
            </a:r>
          </a:p>
          <a:p>
            <a:r>
              <a:rPr lang="en-GB" dirty="0"/>
              <a:t>https:// www.ucas.com/applying/you-apply/what-and-where-study/entry-requirements. </a:t>
            </a:r>
          </a:p>
          <a:p>
            <a:r>
              <a:rPr lang="en-GB" dirty="0"/>
              <a:t>https://www.ucas.com/applying/before-you-apply/what-and-where-to-study/entry-requirements/understanding-historical-entry</a:t>
            </a:r>
          </a:p>
        </p:txBody>
      </p:sp>
      <p:sp>
        <p:nvSpPr>
          <p:cNvPr id="4" name="Slide Number Placeholder 3">
            <a:extLst>
              <a:ext uri="{FF2B5EF4-FFF2-40B4-BE49-F238E27FC236}">
                <a16:creationId xmlns:a16="http://schemas.microsoft.com/office/drawing/2014/main" id="{E51A2154-231F-A8F7-0CF5-7636CE118AB6}"/>
              </a:ext>
            </a:extLst>
          </p:cNvPr>
          <p:cNvSpPr>
            <a:spLocks noGrp="1"/>
          </p:cNvSpPr>
          <p:nvPr>
            <p:ph type="sldNum" sz="quarter" idx="5"/>
          </p:nvPr>
        </p:nvSpPr>
        <p:spPr/>
        <p:txBody>
          <a:bodyPr/>
          <a:lstStyle/>
          <a:p>
            <a:fld id="{69C51658-60C5-491E-AC61-1F8F6577900C}" type="slidenum">
              <a:rPr lang="en-GB" smtClean="0"/>
              <a:t>13</a:t>
            </a:fld>
            <a:endParaRPr lang="en-GB"/>
          </a:p>
        </p:txBody>
      </p:sp>
    </p:spTree>
    <p:extLst>
      <p:ext uri="{BB962C8B-B14F-4D97-AF65-F5344CB8AC3E}">
        <p14:creationId xmlns:p14="http://schemas.microsoft.com/office/powerpoint/2010/main" val="9665283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F2CCE8-96E8-E249-14DD-4B0996572B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A1DB79-04C4-1559-FC7B-A7A110A8A6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70B98B-B664-B436-31FF-71946C978AD1}"/>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96AC3FDB-9103-4E7C-E11E-C4BAC3D235B5}"/>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14955430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BBEF9-6E90-7D19-0B85-763ED84730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B2CF7E-B999-25D3-B305-79DFA35466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826F2E-5A83-B00D-D622-38D4E772B73C}"/>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81F7E1F8-7080-5BA5-7AF6-FD15F1137997}"/>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640313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8BB85-4ED9-2704-3276-18D208BBB4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FE83BC-119D-57F0-8969-D0B71AE5F4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8B138E-7EA1-E9C6-FE4B-4B75B4AE803F}"/>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441EA09D-4E30-1F53-0F03-404C24087AA5}"/>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18476645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373DD-F246-62AE-AAD2-C820CCE468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CA10D-328B-D294-BE89-E8DD0A0AEC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5CC564-B574-DB6D-D2FE-4391F63BFF7A}"/>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DA74F2AF-60A2-90AE-E6F4-4305259C9C1A}"/>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6484742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87BE1-2B9B-7984-F7F6-65AED45811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02F8A4-8098-CFC1-5F0B-5C805CF0A5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273D92-4A92-1B64-A631-7A2262CC2316}"/>
              </a:ext>
            </a:extLst>
          </p:cNvPr>
          <p:cNvSpPr>
            <a:spLocks noGrp="1"/>
          </p:cNvSpPr>
          <p:nvPr>
            <p:ph type="body" idx="1"/>
          </p:nvPr>
        </p:nvSpPr>
        <p:spPr/>
        <p:txBody>
          <a:bodyPr/>
          <a:lstStyle/>
          <a:p>
            <a:r>
              <a:rPr lang="en-GB" dirty="0"/>
              <a:t>Bath, St Andrews, Lancaster are highly esteemed institutions that are non-members</a:t>
            </a:r>
          </a:p>
        </p:txBody>
      </p:sp>
      <p:sp>
        <p:nvSpPr>
          <p:cNvPr id="4" name="Header Placeholder 3">
            <a:extLst>
              <a:ext uri="{FF2B5EF4-FFF2-40B4-BE49-F238E27FC236}">
                <a16:creationId xmlns:a16="http://schemas.microsoft.com/office/drawing/2014/main" id="{1B5A160B-47A0-57D8-730E-CA61228BB8DE}"/>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40666813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23902-46E5-E31C-7D87-514B63397D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391107-885C-881E-B0BE-6F15FA2413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BAD465-5B13-FAD8-34B8-C1D5D9762201}"/>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CA05B32C-E240-D982-27D7-FE5FB949CD80}"/>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16882328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00B00-84CD-2729-98E6-6506FE94A8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7C8E68-513B-B5E0-A154-38E68507A8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09F583-71EB-D23C-1394-7488C9FF9083}"/>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479CE719-3E9E-7420-BC36-B6CA0E49BA61}"/>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2609446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BB4F1-7AD3-7D13-0B5D-E5378C8EC8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78E380-C078-F66B-24AB-79BFE090C9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30F777-6CE4-F9B7-61F8-E24A20EF04B8}"/>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324D44C4-A33B-7FA6-A7DB-92ED75588334}"/>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40947873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BB592-EF89-630A-BB71-641A98A00A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C7F903-6EE7-A813-BCD5-0A81F613E2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93B972-3896-ABD9-4549-1417CB9DAB9E}"/>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F2A8C6D6-2495-61DE-BAE6-CB378CDEE98D}"/>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10048606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296C7-A42D-2C9E-D7BB-6C1F3E843D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094928-EE8C-1FAC-4D21-FB1D14FFBB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83073A-015B-1492-F59E-3CFF9AB9962A}"/>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DE60F558-90BF-CDA7-BF38-6E2D2093D268}"/>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7000574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8449F-9B92-874D-B19F-93A37188F9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E617DD-C06F-8392-D1B2-9F9A319672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2873A9-7112-1B4B-AF4E-411B3C013F75}"/>
              </a:ext>
            </a:extLst>
          </p:cNvPr>
          <p:cNvSpPr>
            <a:spLocks noGrp="1"/>
          </p:cNvSpPr>
          <p:nvPr>
            <p:ph type="body" idx="1"/>
          </p:nvPr>
        </p:nvSpPr>
        <p:spPr/>
        <p:txBody>
          <a:bodyPr/>
          <a:lstStyle/>
          <a:p>
            <a:r>
              <a:rPr lang="en-GB" dirty="0"/>
              <a:t>DBD pair 1 – all offers by 11</a:t>
            </a:r>
            <a:r>
              <a:rPr lang="en-GB" baseline="30000" dirty="0"/>
              <a:t>th</a:t>
            </a:r>
            <a:r>
              <a:rPr lang="en-GB" dirty="0"/>
              <a:t> March – DBD April 6</a:t>
            </a:r>
            <a:r>
              <a:rPr lang="en-GB" baseline="30000" dirty="0"/>
              <a:t>th</a:t>
            </a:r>
            <a:endParaRPr lang="en-GB" dirty="0"/>
          </a:p>
          <a:p>
            <a:r>
              <a:rPr lang="en-GB" dirty="0"/>
              <a:t>DBD pair 2 – all offers by 31</a:t>
            </a:r>
            <a:r>
              <a:rPr lang="en-GB" baseline="30000" dirty="0"/>
              <a:t>st</a:t>
            </a:r>
            <a:r>
              <a:rPr lang="en-GB" dirty="0"/>
              <a:t> March – DBD May 5</a:t>
            </a:r>
            <a:r>
              <a:rPr lang="en-GB" baseline="30000" dirty="0"/>
              <a:t>th</a:t>
            </a:r>
            <a:endParaRPr lang="en-GB" dirty="0"/>
          </a:p>
          <a:p>
            <a:r>
              <a:rPr lang="en-GB" dirty="0"/>
              <a:t>DBD pair 3 – all offers by 13</a:t>
            </a:r>
            <a:r>
              <a:rPr lang="en-GB" baseline="30000" dirty="0"/>
              <a:t>th</a:t>
            </a:r>
            <a:r>
              <a:rPr lang="en-GB" dirty="0"/>
              <a:t> May – DBD June 2</a:t>
            </a:r>
            <a:r>
              <a:rPr lang="en-GB" baseline="30000" dirty="0"/>
              <a:t>nd</a:t>
            </a:r>
            <a:r>
              <a:rPr lang="en-GB" dirty="0"/>
              <a:t> </a:t>
            </a:r>
            <a:endParaRPr lang="en-US" dirty="0"/>
          </a:p>
          <a:p>
            <a:endParaRPr lang="en-GB" dirty="0"/>
          </a:p>
        </p:txBody>
      </p:sp>
      <p:sp>
        <p:nvSpPr>
          <p:cNvPr id="4" name="Header Placeholder 3">
            <a:extLst>
              <a:ext uri="{FF2B5EF4-FFF2-40B4-BE49-F238E27FC236}">
                <a16:creationId xmlns:a16="http://schemas.microsoft.com/office/drawing/2014/main" id="{B8AF60EA-4AC5-BF06-17C0-F0FD942EE823}"/>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26948650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5948BD-D715-8ED9-B9F3-B75EE8F307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21EE06-15E1-7AA3-10C2-6D49548951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6140C2-ADCA-1A95-D924-ED177784DFF4}"/>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FC9DB4B3-E040-791E-C22B-D4441E2FB6D7}"/>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12776776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DF42CD-EC53-DB99-D6F5-35FF134B04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969276-74D0-B2B1-64FC-030305E893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9629E6-62B6-9CB3-BBCE-F3D559D92564}"/>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8609E864-3056-43D6-15CB-DF52E8FE99FE}"/>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13097367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8C889-3B4E-D38C-66AC-BD0E1842ED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F722B2-ED99-E844-C76C-9C41EF29AF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74A184-13C2-C570-12DF-831162FA7466}"/>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EC2FB0AA-2F5C-FE72-6B80-35347FE4CA15}"/>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28274400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FB5EC-7824-A9D7-DBAF-2260097FB7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11DAD5-F699-989F-A8CD-D187E96342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B0A329-7205-0C2D-E801-49B3B7959E63}"/>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4572A879-8467-A71E-2833-46AF0C968390}"/>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25537525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6F4F8-0D07-ACD6-49B1-C3C4968CC8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B7F660-0573-ED95-F6A0-45B957775C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F6B002-8C48-FD35-C7C4-38C9309F8FA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5EBC456-FA52-12D9-BC68-2F595C613B06}"/>
              </a:ext>
            </a:extLst>
          </p:cNvPr>
          <p:cNvSpPr>
            <a:spLocks noGrp="1"/>
          </p:cNvSpPr>
          <p:nvPr>
            <p:ph type="sldNum" sz="quarter" idx="5"/>
          </p:nvPr>
        </p:nvSpPr>
        <p:spPr/>
        <p:txBody>
          <a:bodyPr/>
          <a:lstStyle/>
          <a:p>
            <a:fld id="{41D4F1D9-0C08-42F5-8F48-4D33A8D2F850}" type="slidenum">
              <a:rPr lang="en-GB" smtClean="0"/>
              <a:t>29</a:t>
            </a:fld>
            <a:endParaRPr lang="en-GB"/>
          </a:p>
        </p:txBody>
      </p:sp>
    </p:spTree>
    <p:extLst>
      <p:ext uri="{BB962C8B-B14F-4D97-AF65-F5344CB8AC3E}">
        <p14:creationId xmlns:p14="http://schemas.microsoft.com/office/powerpoint/2010/main" val="33787419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B9BDF2-5E39-47F1-B14F-4F53C77714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661511-65C5-EEAB-9BD5-9187512178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FE19D8-90AD-8FAB-3AFC-5D5F74DF3BA8}"/>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3EF4F5D3-7CCF-B56B-7A26-D1DDE8B22FEA}"/>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42549238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E6A3E8-817B-C63F-E511-BD30DE3DF8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B28F61-2F15-5BA8-B64A-5CD8AE6A4B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DD8337-BA28-4386-0379-D225C6208A05}"/>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57A2F7FC-B304-B963-8173-2A04B06614D3}"/>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29714342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D20BF1-859E-5107-9CBB-2253E52711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32925F-B04E-A53D-2E7C-DC8FB7378F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8733D8-4D41-5FAD-5B3B-C0742BC16FFE}"/>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4289B8B0-92BA-5B6E-F4F8-D29AC31B30DC}"/>
              </a:ext>
            </a:extLst>
          </p:cNvPr>
          <p:cNvSpPr>
            <a:spLocks noGrp="1"/>
          </p:cNvSpPr>
          <p:nvPr>
            <p:ph type="hdr" sz="quarter"/>
          </p:nvPr>
        </p:nvSpPr>
        <p:spPr/>
        <p:txBody>
          <a:bodyPr/>
          <a:lstStyle/>
          <a:p>
            <a:endParaRPr lang="en-GB"/>
          </a:p>
        </p:txBody>
      </p:sp>
    </p:spTree>
    <p:extLst>
      <p:ext uri="{BB962C8B-B14F-4D97-AF65-F5344CB8AC3E}">
        <p14:creationId xmlns:p14="http://schemas.microsoft.com/office/powerpoint/2010/main" val="26174981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6E787-AB98-4A25-A001-8E27BC6961A5}"/>
              </a:ext>
            </a:extLst>
          </p:cNvPr>
          <p:cNvSpPr>
            <a:spLocks noGrp="1"/>
          </p:cNvSpPr>
          <p:nvPr>
            <p:ph type="ctrTitle"/>
          </p:nvPr>
        </p:nvSpPr>
        <p:spPr>
          <a:xfrm>
            <a:off x="1524000" y="2094271"/>
            <a:ext cx="9144000" cy="1789318"/>
          </a:xfrm>
          <a:prstGeom prst="rect">
            <a:avLst/>
          </a:prstGeom>
        </p:spPr>
        <p:txBody>
          <a:bodyPr anchor="b">
            <a:normAutofit/>
          </a:bodyPr>
          <a:lstStyle>
            <a:lvl1pPr algn="ctr">
              <a:defRPr sz="5400">
                <a:solidFill>
                  <a:schemeClr val="bg1"/>
                </a:solidFill>
                <a:latin typeface="Poppins" panose="00000500000000000000" pitchFamily="2" charset="0"/>
                <a:cs typeface="Poppins" panose="00000500000000000000" pitchFamily="2" charset="0"/>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3B88FA9F-4BFB-46C7-A1E3-AFD4701EFC7C}"/>
              </a:ext>
            </a:extLst>
          </p:cNvPr>
          <p:cNvSpPr>
            <a:spLocks noGrp="1"/>
          </p:cNvSpPr>
          <p:nvPr>
            <p:ph type="subTitle" idx="1"/>
          </p:nvPr>
        </p:nvSpPr>
        <p:spPr>
          <a:xfrm>
            <a:off x="1524000" y="4070555"/>
            <a:ext cx="9144000" cy="863138"/>
          </a:xfrm>
          <a:prstGeom prst="rect">
            <a:avLst/>
          </a:prstGeom>
        </p:spPr>
        <p:txBody>
          <a:bodyPr/>
          <a:lstStyle>
            <a:lvl1pPr marL="0" indent="0" algn="ctr">
              <a:buNone/>
              <a:defRPr sz="2400">
                <a:solidFill>
                  <a:schemeClr val="bg1"/>
                </a:solidFill>
                <a:latin typeface="Poppins" panose="00000500000000000000" pitchFamily="2" charset="0"/>
                <a:cs typeface="Poppins" panose="00000500000000000000"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pic>
        <p:nvPicPr>
          <p:cNvPr id="4" name="Picture 3">
            <a:extLst>
              <a:ext uri="{FF2B5EF4-FFF2-40B4-BE49-F238E27FC236}">
                <a16:creationId xmlns:a16="http://schemas.microsoft.com/office/drawing/2014/main" id="{8DC09373-56B2-4742-B260-CC2EAFA3D97B}"/>
              </a:ext>
            </a:extLst>
          </p:cNvPr>
          <p:cNvPicPr/>
          <p:nvPr userDrawn="1"/>
        </p:nvPicPr>
        <p:blipFill rotWithShape="1">
          <a:blip r:embed="rId2">
            <a:extLst>
              <a:ext uri="{28A0092B-C50C-407E-A947-70E740481C1C}">
                <a14:useLocalDpi xmlns:a14="http://schemas.microsoft.com/office/drawing/2010/main" val="0"/>
              </a:ext>
            </a:extLst>
          </a:blip>
          <a:srcRect t="95271"/>
          <a:stretch/>
        </p:blipFill>
        <p:spPr bwMode="auto">
          <a:xfrm>
            <a:off x="0" y="6708415"/>
            <a:ext cx="12192000" cy="149585"/>
          </a:xfrm>
          <a:prstGeom prst="rect">
            <a:avLst/>
          </a:prstGeom>
          <a:noFill/>
          <a:ln>
            <a:noFill/>
          </a:ln>
          <a:extLst>
            <a:ext uri="{53640926-AAD7-44D8-BBD7-CCE9431645EC}">
              <a14:shadowObscured xmlns:a14="http://schemas.microsoft.com/office/drawing/2010/main"/>
            </a:ext>
          </a:extLst>
        </p:spPr>
      </p:pic>
      <p:sp>
        <p:nvSpPr>
          <p:cNvPr id="8" name="Rectangle 7">
            <a:extLst>
              <a:ext uri="{FF2B5EF4-FFF2-40B4-BE49-F238E27FC236}">
                <a16:creationId xmlns:a16="http://schemas.microsoft.com/office/drawing/2014/main" id="{336332A5-A233-A272-4CF1-40C4577FA237}"/>
              </a:ext>
            </a:extLst>
          </p:cNvPr>
          <p:cNvSpPr/>
          <p:nvPr userDrawn="1"/>
        </p:nvSpPr>
        <p:spPr>
          <a:xfrm>
            <a:off x="1419330" y="2260878"/>
            <a:ext cx="9353340" cy="2582427"/>
          </a:xfrm>
          <a:prstGeom prst="rect">
            <a:avLst/>
          </a:prstGeom>
          <a:solidFill>
            <a:srgbClr val="0142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895C0051-62C1-FA25-F03E-1C3C7ECB5EEB}"/>
              </a:ext>
            </a:extLst>
          </p:cNvPr>
          <p:cNvSpPr/>
          <p:nvPr userDrawn="1"/>
        </p:nvSpPr>
        <p:spPr>
          <a:xfrm>
            <a:off x="0" y="2260878"/>
            <a:ext cx="1276141" cy="2582428"/>
          </a:xfrm>
          <a:prstGeom prst="rect">
            <a:avLst/>
          </a:prstGeom>
          <a:solidFill>
            <a:srgbClr val="0142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DC43F3B8-007F-3E8A-5F3A-7D2CD8975C6D}"/>
              </a:ext>
            </a:extLst>
          </p:cNvPr>
          <p:cNvSpPr/>
          <p:nvPr userDrawn="1"/>
        </p:nvSpPr>
        <p:spPr>
          <a:xfrm>
            <a:off x="10915859" y="2260878"/>
            <a:ext cx="1276141" cy="2582427"/>
          </a:xfrm>
          <a:prstGeom prst="rect">
            <a:avLst/>
          </a:prstGeom>
          <a:solidFill>
            <a:srgbClr val="0142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A black background with blue and white text&#10;&#10;Description automatically generated">
            <a:extLst>
              <a:ext uri="{FF2B5EF4-FFF2-40B4-BE49-F238E27FC236}">
                <a16:creationId xmlns:a16="http://schemas.microsoft.com/office/drawing/2014/main" id="{B0541554-C7B7-90E7-4540-864984351B3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815508" y="907158"/>
            <a:ext cx="4560983" cy="1152408"/>
          </a:xfrm>
          <a:prstGeom prst="rect">
            <a:avLst/>
          </a:prstGeom>
        </p:spPr>
      </p:pic>
      <p:pic>
        <p:nvPicPr>
          <p:cNvPr id="5" name="Picture 4" descr="A blue circle with white outline of people in it&#10;&#10;Description automatically generated">
            <a:extLst>
              <a:ext uri="{FF2B5EF4-FFF2-40B4-BE49-F238E27FC236}">
                <a16:creationId xmlns:a16="http://schemas.microsoft.com/office/drawing/2014/main" id="{06C019EB-380B-B986-CE4F-224AD76D201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047789" y="5373244"/>
            <a:ext cx="2096419" cy="780652"/>
          </a:xfrm>
          <a:prstGeom prst="rect">
            <a:avLst/>
          </a:prstGeom>
        </p:spPr>
      </p:pic>
    </p:spTree>
    <p:extLst>
      <p:ext uri="{BB962C8B-B14F-4D97-AF65-F5344CB8AC3E}">
        <p14:creationId xmlns:p14="http://schemas.microsoft.com/office/powerpoint/2010/main" val="67222031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2127341-D219-A04D-7DA4-C4ABC0C9A7DB}"/>
              </a:ext>
            </a:extLst>
          </p:cNvPr>
          <p:cNvSpPr/>
          <p:nvPr userDrawn="1"/>
        </p:nvSpPr>
        <p:spPr>
          <a:xfrm>
            <a:off x="0" y="1043355"/>
            <a:ext cx="11353466" cy="956671"/>
          </a:xfrm>
          <a:custGeom>
            <a:avLst/>
            <a:gdLst>
              <a:gd name="connsiteX0" fmla="*/ 0 w 12192000"/>
              <a:gd name="connsiteY0" fmla="*/ 0 h 1143664"/>
              <a:gd name="connsiteX1" fmla="*/ 12192000 w 12192000"/>
              <a:gd name="connsiteY1" fmla="*/ 0 h 1143664"/>
              <a:gd name="connsiteX2" fmla="*/ 12192000 w 12192000"/>
              <a:gd name="connsiteY2" fmla="*/ 1143664 h 1143664"/>
              <a:gd name="connsiteX3" fmla="*/ 0 w 12192000"/>
              <a:gd name="connsiteY3" fmla="*/ 1143664 h 1143664"/>
              <a:gd name="connsiteX4" fmla="*/ 0 w 12192000"/>
              <a:gd name="connsiteY4" fmla="*/ 0 h 1143664"/>
              <a:gd name="connsiteX0" fmla="*/ 0 w 12192000"/>
              <a:gd name="connsiteY0" fmla="*/ 0 h 1143664"/>
              <a:gd name="connsiteX1" fmla="*/ 12192000 w 12192000"/>
              <a:gd name="connsiteY1" fmla="*/ 0 h 1143664"/>
              <a:gd name="connsiteX2" fmla="*/ 11346426 w 12192000"/>
              <a:gd name="connsiteY2" fmla="*/ 1143664 h 1143664"/>
              <a:gd name="connsiteX3" fmla="*/ 0 w 12192000"/>
              <a:gd name="connsiteY3" fmla="*/ 1143664 h 1143664"/>
              <a:gd name="connsiteX4" fmla="*/ 0 w 12192000"/>
              <a:gd name="connsiteY4" fmla="*/ 0 h 1143664"/>
              <a:gd name="connsiteX0" fmla="*/ 0 w 12035959"/>
              <a:gd name="connsiteY0" fmla="*/ 0 h 1143664"/>
              <a:gd name="connsiteX1" fmla="*/ 12035959 w 12035959"/>
              <a:gd name="connsiteY1" fmla="*/ 21376 h 1143664"/>
              <a:gd name="connsiteX2" fmla="*/ 11346426 w 12035959"/>
              <a:gd name="connsiteY2" fmla="*/ 1143664 h 1143664"/>
              <a:gd name="connsiteX3" fmla="*/ 0 w 12035959"/>
              <a:gd name="connsiteY3" fmla="*/ 1143664 h 1143664"/>
              <a:gd name="connsiteX4" fmla="*/ 0 w 12035959"/>
              <a:gd name="connsiteY4" fmla="*/ 0 h 1143664"/>
              <a:gd name="connsiteX0" fmla="*/ 0 w 12035959"/>
              <a:gd name="connsiteY0" fmla="*/ 0 h 1165041"/>
              <a:gd name="connsiteX1" fmla="*/ 12035959 w 12035959"/>
              <a:gd name="connsiteY1" fmla="*/ 21376 h 1165041"/>
              <a:gd name="connsiteX2" fmla="*/ 12012200 w 12035959"/>
              <a:gd name="connsiteY2" fmla="*/ 1165041 h 1165041"/>
              <a:gd name="connsiteX3" fmla="*/ 0 w 12035959"/>
              <a:gd name="connsiteY3" fmla="*/ 1143664 h 1165041"/>
              <a:gd name="connsiteX4" fmla="*/ 0 w 12035959"/>
              <a:gd name="connsiteY4" fmla="*/ 0 h 1165041"/>
              <a:gd name="connsiteX0" fmla="*/ 0 w 12012200"/>
              <a:gd name="connsiteY0" fmla="*/ 0 h 1165041"/>
              <a:gd name="connsiteX1" fmla="*/ 11328573 w 12012200"/>
              <a:gd name="connsiteY1" fmla="*/ 10688 h 1165041"/>
              <a:gd name="connsiteX2" fmla="*/ 12012200 w 12012200"/>
              <a:gd name="connsiteY2" fmla="*/ 1165041 h 1165041"/>
              <a:gd name="connsiteX3" fmla="*/ 0 w 12012200"/>
              <a:gd name="connsiteY3" fmla="*/ 1143664 h 1165041"/>
              <a:gd name="connsiteX4" fmla="*/ 0 w 12012200"/>
              <a:gd name="connsiteY4" fmla="*/ 0 h 1165041"/>
              <a:gd name="connsiteX0" fmla="*/ 0 w 12012200"/>
              <a:gd name="connsiteY0" fmla="*/ 0 h 1165041"/>
              <a:gd name="connsiteX1" fmla="*/ 11640655 w 12012200"/>
              <a:gd name="connsiteY1" fmla="*/ 0 h 1165041"/>
              <a:gd name="connsiteX2" fmla="*/ 12012200 w 12012200"/>
              <a:gd name="connsiteY2" fmla="*/ 1165041 h 1165041"/>
              <a:gd name="connsiteX3" fmla="*/ 0 w 12012200"/>
              <a:gd name="connsiteY3" fmla="*/ 1143664 h 1165041"/>
              <a:gd name="connsiteX4" fmla="*/ 0 w 12012200"/>
              <a:gd name="connsiteY4" fmla="*/ 0 h 11650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12200" h="1165041">
                <a:moveTo>
                  <a:pt x="0" y="0"/>
                </a:moveTo>
                <a:lnTo>
                  <a:pt x="11640655" y="0"/>
                </a:lnTo>
                <a:lnTo>
                  <a:pt x="12012200" y="1165041"/>
                </a:lnTo>
                <a:lnTo>
                  <a:pt x="0" y="1143664"/>
                </a:lnTo>
                <a:lnTo>
                  <a:pt x="0" y="0"/>
                </a:lnTo>
                <a:close/>
              </a:path>
            </a:pathLst>
          </a:custGeom>
          <a:solidFill>
            <a:srgbClr val="0142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9C3EB5BB-64AE-4372-8E94-F7530F3A0E96}"/>
              </a:ext>
            </a:extLst>
          </p:cNvPr>
          <p:cNvSpPr>
            <a:spLocks noGrp="1"/>
          </p:cNvSpPr>
          <p:nvPr>
            <p:ph type="title"/>
          </p:nvPr>
        </p:nvSpPr>
        <p:spPr>
          <a:xfrm>
            <a:off x="837866" y="1043355"/>
            <a:ext cx="10515600" cy="956671"/>
          </a:xfrm>
          <a:prstGeom prst="rect">
            <a:avLst/>
          </a:prstGeom>
        </p:spPr>
        <p:txBody>
          <a:bodyPr>
            <a:normAutofit/>
          </a:bodyPr>
          <a:lstStyle>
            <a:lvl1pPr>
              <a:defRPr sz="3600" b="0">
                <a:solidFill>
                  <a:schemeClr val="bg1"/>
                </a:solidFill>
                <a:latin typeface="Poppins" panose="00000500000000000000" pitchFamily="2" charset="0"/>
                <a:cs typeface="Poppins" panose="00000500000000000000" pitchFamily="2" charset="0"/>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27038DD9-EDF7-421A-B2E9-2B82B739AA6A}"/>
              </a:ext>
            </a:extLst>
          </p:cNvPr>
          <p:cNvSpPr>
            <a:spLocks noGrp="1"/>
          </p:cNvSpPr>
          <p:nvPr>
            <p:ph idx="1"/>
          </p:nvPr>
        </p:nvSpPr>
        <p:spPr>
          <a:xfrm>
            <a:off x="837866" y="2325248"/>
            <a:ext cx="10515600" cy="4033511"/>
          </a:xfrm>
          <a:prstGeom prst="rect">
            <a:avLst/>
          </a:prstGeom>
        </p:spPr>
        <p:txBody>
          <a:bodyPr/>
          <a:lstStyle>
            <a:lvl1pPr>
              <a:defRPr>
                <a:latin typeface="Arial Nova" panose="020B0504020202020204" pitchFamily="34" charset="0"/>
              </a:defRPr>
            </a:lvl1pPr>
            <a:lvl2pPr>
              <a:defRPr>
                <a:latin typeface="Arial Nova" panose="020B0504020202020204" pitchFamily="34" charset="0"/>
              </a:defRPr>
            </a:lvl2pPr>
            <a:lvl3pPr>
              <a:defRPr>
                <a:latin typeface="Arial Nova" panose="020B0504020202020204" pitchFamily="34" charset="0"/>
              </a:defRPr>
            </a:lvl3pPr>
            <a:lvl4pPr>
              <a:defRPr>
                <a:latin typeface="Arial Nova" panose="020B0504020202020204" pitchFamily="34" charset="0"/>
              </a:defRPr>
            </a:lvl4pPr>
            <a:lvl5pPr>
              <a:defRPr>
                <a:latin typeface="Arial Nova" panose="020B05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7" name="Picture 6">
            <a:extLst>
              <a:ext uri="{FF2B5EF4-FFF2-40B4-BE49-F238E27FC236}">
                <a16:creationId xmlns:a16="http://schemas.microsoft.com/office/drawing/2014/main" id="{D23387AB-5381-04A2-1DCD-7FE5E4CBB8F6}"/>
              </a:ext>
            </a:extLst>
          </p:cNvPr>
          <p:cNvPicPr/>
          <p:nvPr userDrawn="1"/>
        </p:nvPicPr>
        <p:blipFill rotWithShape="1">
          <a:blip r:embed="rId2">
            <a:extLst>
              <a:ext uri="{28A0092B-C50C-407E-A947-70E740481C1C}">
                <a14:useLocalDpi xmlns:a14="http://schemas.microsoft.com/office/drawing/2010/main" val="0"/>
              </a:ext>
            </a:extLst>
          </a:blip>
          <a:srcRect t="95271"/>
          <a:stretch/>
        </p:blipFill>
        <p:spPr bwMode="auto">
          <a:xfrm>
            <a:off x="0" y="6708415"/>
            <a:ext cx="12192000" cy="149585"/>
          </a:xfrm>
          <a:prstGeom prst="rect">
            <a:avLst/>
          </a:prstGeom>
          <a:noFill/>
          <a:ln>
            <a:noFill/>
          </a:ln>
          <a:extLst>
            <a:ext uri="{53640926-AAD7-44D8-BBD7-CCE9431645EC}">
              <a14:shadowObscured xmlns:a14="http://schemas.microsoft.com/office/drawing/2010/main"/>
            </a:ext>
          </a:extLst>
        </p:spPr>
      </p:pic>
      <p:pic>
        <p:nvPicPr>
          <p:cNvPr id="9" name="Picture 8" descr="A black background with blue and white text&#10;&#10;Description automatically generated">
            <a:extLst>
              <a:ext uri="{FF2B5EF4-FFF2-40B4-BE49-F238E27FC236}">
                <a16:creationId xmlns:a16="http://schemas.microsoft.com/office/drawing/2014/main" id="{44CBA726-9619-15F9-8D73-67913AA1D68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09131" y="198304"/>
            <a:ext cx="2700951" cy="682440"/>
          </a:xfrm>
          <a:prstGeom prst="rect">
            <a:avLst/>
          </a:prstGeom>
        </p:spPr>
      </p:pic>
      <p:pic>
        <p:nvPicPr>
          <p:cNvPr id="4" name="Content Placeholder 5" descr="A blue circle with white outline of people in it&#10;&#10;Description automatically generated">
            <a:extLst>
              <a:ext uri="{FF2B5EF4-FFF2-40B4-BE49-F238E27FC236}">
                <a16:creationId xmlns:a16="http://schemas.microsoft.com/office/drawing/2014/main" id="{4C0F466A-3243-FCA1-2C6A-AD5070B11D9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03541" y="198304"/>
            <a:ext cx="1799654" cy="670145"/>
          </a:xfrm>
          <a:prstGeom prst="rect">
            <a:avLst/>
          </a:prstGeom>
        </p:spPr>
      </p:pic>
    </p:spTree>
    <p:extLst>
      <p:ext uri="{BB962C8B-B14F-4D97-AF65-F5344CB8AC3E}">
        <p14:creationId xmlns:p14="http://schemas.microsoft.com/office/powerpoint/2010/main" val="769326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Blank Slide Whit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47D480-E8A7-4FC6-E1C5-3BC25144A4C2}"/>
              </a:ext>
            </a:extLst>
          </p:cNvPr>
          <p:cNvSpPr/>
          <p:nvPr userDrawn="1"/>
        </p:nvSpPr>
        <p:spPr>
          <a:xfrm rot="16200000">
            <a:off x="-3277195" y="3277195"/>
            <a:ext cx="6858000" cy="303610"/>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75"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11682055" y="6355199"/>
            <a:ext cx="412671" cy="412671"/>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27000" tIns="40500" rIns="13500" bIns="40500"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fld id="{CF4433A5-733D-1844-8334-25B1871A3E4B}" type="slidenum">
              <a:rPr lang="en-GB" sz="1125" b="0" i="0" smtClean="0">
                <a:latin typeface="Roboto" panose="02000000000000000000" pitchFamily="2" charset="0"/>
                <a:ea typeface="Roboto" panose="02000000000000000000" pitchFamily="2" charset="0"/>
                <a:cs typeface="Roboto" panose="02000000000000000000" pitchFamily="2" charset="0"/>
              </a:rPr>
              <a:pPr marL="0" marR="0" lvl="0" indent="0" algn="ctr" defTabSz="914377" rtl="0" eaLnBrk="1" fontAlgn="auto" latinLnBrk="0" hangingPunct="1">
                <a:lnSpc>
                  <a:spcPct val="100000"/>
                </a:lnSpc>
                <a:spcBef>
                  <a:spcPts val="0"/>
                </a:spcBef>
                <a:spcAft>
                  <a:spcPts val="0"/>
                </a:spcAft>
                <a:buClrTx/>
                <a:buSzTx/>
                <a:buFontTx/>
                <a:buNone/>
                <a:tabLst/>
                <a:defRPr/>
              </a:pPr>
              <a:t>‹#›</a:t>
            </a:fld>
            <a:endParaRPr lang="en-GB" sz="1125"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579602" y="509211"/>
            <a:ext cx="11308789" cy="927919"/>
          </a:xfrm>
        </p:spPr>
        <p:txBody>
          <a:bodyPr wrap="square" lIns="0" tIns="108000" bIns="108000">
            <a:spAutoFit/>
          </a:bodyPr>
          <a:lstStyle>
            <a:lvl1pPr>
              <a:lnSpc>
                <a:spcPct val="80000"/>
              </a:lnSpc>
              <a:defRPr sz="5625"/>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11255144" y="296466"/>
            <a:ext cx="633246" cy="189974"/>
          </a:xfrm>
          <a:prstGeom prst="rect">
            <a:avLst/>
          </a:prstGeom>
        </p:spPr>
      </p:pic>
      <p:pic>
        <p:nvPicPr>
          <p:cNvPr id="3" name="Graphic 2" descr="Shield with solid fill">
            <a:extLst>
              <a:ext uri="{FF2B5EF4-FFF2-40B4-BE49-F238E27FC236}">
                <a16:creationId xmlns:a16="http://schemas.microsoft.com/office/drawing/2014/main" id="{63D3725D-2FEB-1904-3FE8-26ED6EA87A5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54062" y="6621796"/>
            <a:ext cx="186678" cy="186678"/>
          </a:xfrm>
          <a:prstGeom prst="rect">
            <a:avLst/>
          </a:prstGeom>
        </p:spPr>
      </p:pic>
      <p:sp>
        <p:nvSpPr>
          <p:cNvPr id="6" name="Text Placeholder 14">
            <a:extLst>
              <a:ext uri="{FF2B5EF4-FFF2-40B4-BE49-F238E27FC236}">
                <a16:creationId xmlns:a16="http://schemas.microsoft.com/office/drawing/2014/main" id="{156D65ED-B274-B039-C895-59CCBF87C7E0}"/>
              </a:ext>
            </a:extLst>
          </p:cNvPr>
          <p:cNvSpPr>
            <a:spLocks noGrp="1"/>
          </p:cNvSpPr>
          <p:nvPr>
            <p:ph type="body" sz="quarter" idx="10" hasCustomPrompt="1"/>
          </p:nvPr>
        </p:nvSpPr>
        <p:spPr>
          <a:xfrm>
            <a:off x="303609" y="6621661"/>
            <a:ext cx="2078518" cy="186928"/>
          </a:xfrm>
        </p:spPr>
        <p:txBody>
          <a:bodyPr lIns="251999" tIns="72000" anchor="ctr" anchorCtr="0">
            <a:noAutofit/>
          </a:bodyPr>
          <a:lstStyle>
            <a:lvl1pPr marL="0" indent="0">
              <a:buFontTx/>
              <a:buNone/>
              <a:defRPr sz="1050">
                <a:solidFill>
                  <a:schemeClr val="bg2">
                    <a:lumMod val="50000"/>
                  </a:schemeClr>
                </a:solidFill>
              </a:defRPr>
            </a:lvl1pPr>
            <a:lvl2pPr marL="457206" indent="0">
              <a:buFontTx/>
              <a:buNone/>
              <a:defRPr sz="1050">
                <a:solidFill>
                  <a:schemeClr val="bg1"/>
                </a:solidFill>
              </a:defRPr>
            </a:lvl2pPr>
            <a:lvl3pPr marL="914411" indent="0">
              <a:buFontTx/>
              <a:buNone/>
              <a:defRPr sz="1050">
                <a:solidFill>
                  <a:schemeClr val="bg1"/>
                </a:solidFill>
              </a:defRPr>
            </a:lvl3pPr>
            <a:lvl4pPr marL="1371617" indent="0">
              <a:buFontTx/>
              <a:buNone/>
              <a:defRPr sz="1050">
                <a:solidFill>
                  <a:schemeClr val="bg1"/>
                </a:solidFill>
              </a:defRPr>
            </a:lvl4pPr>
            <a:lvl5pPr marL="1828823" indent="0">
              <a:buFontTx/>
              <a:buNone/>
              <a:defRPr sz="105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106947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Blank Slide Slate">
    <p:bg>
      <p:bgPr>
        <a:solidFill>
          <a:srgbClr val="0E243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B4089E8-A8FD-60AF-08F8-15F9FD4BA77C}"/>
              </a:ext>
            </a:extLst>
          </p:cNvPr>
          <p:cNvSpPr/>
          <p:nvPr userDrawn="1"/>
        </p:nvSpPr>
        <p:spPr>
          <a:xfrm rot="16200000">
            <a:off x="-3277195" y="3277195"/>
            <a:ext cx="6858000" cy="303610"/>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75" b="0" i="0">
              <a:latin typeface="Roboto" panose="02000000000000000000" pitchFamily="2" charset="0"/>
            </a:endParaRPr>
          </a:p>
        </p:txBody>
      </p:sp>
      <p:pic>
        <p:nvPicPr>
          <p:cNvPr id="2" name="Picture 1" descr="A white letter on a black background&#10;&#10;Description automatically generated">
            <a:extLst>
              <a:ext uri="{FF2B5EF4-FFF2-40B4-BE49-F238E27FC236}">
                <a16:creationId xmlns:a16="http://schemas.microsoft.com/office/drawing/2014/main" id="{86DD08B6-A7EA-F429-D85F-27BD029F5260}"/>
              </a:ext>
            </a:extLst>
          </p:cNvPr>
          <p:cNvPicPr>
            <a:picLocks noChangeAspect="1"/>
          </p:cNvPicPr>
          <p:nvPr userDrawn="1"/>
        </p:nvPicPr>
        <p:blipFill>
          <a:blip r:embed="rId2"/>
          <a:stretch>
            <a:fillRect/>
          </a:stretch>
        </p:blipFill>
        <p:spPr>
          <a:xfrm>
            <a:off x="11255143" y="296466"/>
            <a:ext cx="633247" cy="189974"/>
          </a:xfrm>
          <a:prstGeom prst="rect">
            <a:avLst/>
          </a:prstGeom>
        </p:spPr>
      </p:pic>
      <p:sp>
        <p:nvSpPr>
          <p:cNvPr id="4" name="Oval 3">
            <a:extLst>
              <a:ext uri="{FF2B5EF4-FFF2-40B4-BE49-F238E27FC236}">
                <a16:creationId xmlns:a16="http://schemas.microsoft.com/office/drawing/2014/main" id="{58AA9561-E465-E2A9-6D2D-8B2A43E23166}"/>
              </a:ext>
            </a:extLst>
          </p:cNvPr>
          <p:cNvSpPr/>
          <p:nvPr userDrawn="1"/>
        </p:nvSpPr>
        <p:spPr>
          <a:xfrm>
            <a:off x="11682055" y="6355199"/>
            <a:ext cx="412671" cy="412671"/>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27000" tIns="40500" rIns="13500" bIns="40500"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fld id="{CF4433A5-733D-1844-8334-25B1871A3E4B}" type="slidenum">
              <a:rPr lang="en-GB" sz="1125" b="0" i="0" smtClean="0">
                <a:latin typeface="Roboto" panose="02000000000000000000" pitchFamily="2" charset="0"/>
                <a:ea typeface="Roboto" panose="02000000000000000000" pitchFamily="2" charset="0"/>
                <a:cs typeface="Roboto" panose="02000000000000000000" pitchFamily="2" charset="0"/>
              </a:rPr>
              <a:pPr marL="0" marR="0" lvl="0" indent="0" algn="ctr" defTabSz="914377" rtl="0" eaLnBrk="1" fontAlgn="auto" latinLnBrk="0" hangingPunct="1">
                <a:lnSpc>
                  <a:spcPct val="100000"/>
                </a:lnSpc>
                <a:spcBef>
                  <a:spcPts val="0"/>
                </a:spcBef>
                <a:spcAft>
                  <a:spcPts val="0"/>
                </a:spcAft>
                <a:buClrTx/>
                <a:buSzTx/>
                <a:buFontTx/>
                <a:buNone/>
                <a:tabLst/>
                <a:defRPr/>
              </a:pPr>
              <a:t>‹#›</a:t>
            </a:fld>
            <a:endParaRPr lang="en-GB" sz="1125" b="0" i="0">
              <a:latin typeface="Roboto" panose="02000000000000000000" pitchFamily="2" charset="0"/>
              <a:ea typeface="Roboto" panose="02000000000000000000" pitchFamily="2" charset="0"/>
              <a:cs typeface="Roboto" panose="02000000000000000000" pitchFamily="2" charset="0"/>
            </a:endParaRPr>
          </a:p>
        </p:txBody>
      </p:sp>
      <p:sp>
        <p:nvSpPr>
          <p:cNvPr id="5" name="Title 1">
            <a:extLst>
              <a:ext uri="{FF2B5EF4-FFF2-40B4-BE49-F238E27FC236}">
                <a16:creationId xmlns:a16="http://schemas.microsoft.com/office/drawing/2014/main" id="{A548D030-ABD9-BBB3-C5B7-3B501AB7A64D}"/>
              </a:ext>
            </a:extLst>
          </p:cNvPr>
          <p:cNvSpPr>
            <a:spLocks noGrp="1"/>
          </p:cNvSpPr>
          <p:nvPr>
            <p:ph type="title"/>
          </p:nvPr>
        </p:nvSpPr>
        <p:spPr>
          <a:xfrm>
            <a:off x="579602" y="504530"/>
            <a:ext cx="11308789" cy="937281"/>
          </a:xfrm>
        </p:spPr>
        <p:txBody>
          <a:bodyPr wrap="square" lIns="0" tIns="108000" bIns="108000">
            <a:spAutoFit/>
          </a:bodyPr>
          <a:lstStyle>
            <a:lvl1pPr>
              <a:lnSpc>
                <a:spcPct val="80000"/>
              </a:lnSpc>
              <a:defRPr sz="5625">
                <a:solidFill>
                  <a:schemeClr val="bg1"/>
                </a:solidFill>
              </a:defRPr>
            </a:lvl1pPr>
          </a:lstStyle>
          <a:p>
            <a:r>
              <a:rPr lang="en-US"/>
              <a:t>Click to edit Master title style</a:t>
            </a:r>
            <a:endParaRPr lang="en-GB"/>
          </a:p>
        </p:txBody>
      </p:sp>
      <p:pic>
        <p:nvPicPr>
          <p:cNvPr id="3" name="Graphic 2" descr="Shield with solid fill">
            <a:extLst>
              <a:ext uri="{FF2B5EF4-FFF2-40B4-BE49-F238E27FC236}">
                <a16:creationId xmlns:a16="http://schemas.microsoft.com/office/drawing/2014/main" id="{2169413F-AB8F-2C9A-5E0C-950AC42C15B2}"/>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54062" y="6621796"/>
            <a:ext cx="186678" cy="186678"/>
          </a:xfrm>
          <a:prstGeom prst="rect">
            <a:avLst/>
          </a:prstGeom>
        </p:spPr>
      </p:pic>
      <p:sp>
        <p:nvSpPr>
          <p:cNvPr id="6" name="Text Placeholder 14">
            <a:extLst>
              <a:ext uri="{FF2B5EF4-FFF2-40B4-BE49-F238E27FC236}">
                <a16:creationId xmlns:a16="http://schemas.microsoft.com/office/drawing/2014/main" id="{C553B9ED-CCB8-7770-6CB6-3B460C5E2F8B}"/>
              </a:ext>
            </a:extLst>
          </p:cNvPr>
          <p:cNvSpPr>
            <a:spLocks noGrp="1"/>
          </p:cNvSpPr>
          <p:nvPr>
            <p:ph type="body" sz="quarter" idx="10" hasCustomPrompt="1"/>
          </p:nvPr>
        </p:nvSpPr>
        <p:spPr>
          <a:xfrm>
            <a:off x="303609" y="6621661"/>
            <a:ext cx="2078518" cy="186928"/>
          </a:xfrm>
        </p:spPr>
        <p:txBody>
          <a:bodyPr lIns="251999" tIns="72000" anchor="ctr" anchorCtr="0">
            <a:noAutofit/>
          </a:bodyPr>
          <a:lstStyle>
            <a:lvl1pPr marL="0" indent="0">
              <a:buFontTx/>
              <a:buNone/>
              <a:defRPr sz="1050">
                <a:solidFill>
                  <a:schemeClr val="bg1"/>
                </a:solidFill>
              </a:defRPr>
            </a:lvl1pPr>
            <a:lvl2pPr marL="457206" indent="0">
              <a:buFontTx/>
              <a:buNone/>
              <a:defRPr sz="1050">
                <a:solidFill>
                  <a:schemeClr val="bg1"/>
                </a:solidFill>
              </a:defRPr>
            </a:lvl2pPr>
            <a:lvl3pPr marL="914411" indent="0">
              <a:buFontTx/>
              <a:buNone/>
              <a:defRPr sz="1050">
                <a:solidFill>
                  <a:schemeClr val="bg1"/>
                </a:solidFill>
              </a:defRPr>
            </a:lvl3pPr>
            <a:lvl4pPr marL="1371617" indent="0">
              <a:buFontTx/>
              <a:buNone/>
              <a:defRPr sz="1050">
                <a:solidFill>
                  <a:schemeClr val="bg1"/>
                </a:solidFill>
              </a:defRPr>
            </a:lvl4pPr>
            <a:lvl5pPr marL="1828823" indent="0">
              <a:buFontTx/>
              <a:buNone/>
              <a:defRPr sz="105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151646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ext and Image Al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9034C1A-5571-1EF0-61BD-95BF4C8FE8A3}"/>
              </a:ext>
            </a:extLst>
          </p:cNvPr>
          <p:cNvSpPr/>
          <p:nvPr userDrawn="1"/>
        </p:nvSpPr>
        <p:spPr>
          <a:xfrm>
            <a:off x="0" y="8364"/>
            <a:ext cx="6095999" cy="6849637"/>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75" b="0" i="0">
              <a:latin typeface="Roboto" panose="02000000000000000000" pitchFamily="2" charset="0"/>
            </a:endParaRP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579602" y="2601022"/>
            <a:ext cx="5224608" cy="3670952"/>
          </a:xfrm>
        </p:spPr>
        <p:txBody>
          <a:bodyPr numCol="1" spcCol="972000">
            <a:noAutofit/>
          </a:bodyPr>
          <a:lstStyle>
            <a:lvl1pPr marL="0" indent="0">
              <a:buNone/>
              <a:defRPr sz="1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457206"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91441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1371617"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1828823"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914411"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914411"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914411"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10538460" y="0"/>
            <a:ext cx="1653540" cy="16535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75"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11682055" y="6355199"/>
            <a:ext cx="412671" cy="412671"/>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27000" tIns="40500" rIns="13500" bIns="40500"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fld id="{CF4433A5-733D-1844-8334-25B1871A3E4B}" type="slidenum">
              <a:rPr lang="en-GB" sz="1125" b="0" i="0" smtClean="0">
                <a:latin typeface="Roboto" panose="02000000000000000000" pitchFamily="2" charset="0"/>
                <a:ea typeface="Roboto" panose="02000000000000000000" pitchFamily="2" charset="0"/>
                <a:cs typeface="Roboto" panose="02000000000000000000" pitchFamily="2" charset="0"/>
              </a:rPr>
              <a:pPr marL="0" marR="0" lvl="0" indent="0" algn="ctr" defTabSz="914377" rtl="0" eaLnBrk="1" fontAlgn="auto" latinLnBrk="0" hangingPunct="1">
                <a:lnSpc>
                  <a:spcPct val="100000"/>
                </a:lnSpc>
                <a:spcBef>
                  <a:spcPts val="0"/>
                </a:spcBef>
                <a:spcAft>
                  <a:spcPts val="0"/>
                </a:spcAft>
                <a:buClrTx/>
                <a:buSzTx/>
                <a:buFontTx/>
                <a:buNone/>
                <a:tabLst/>
                <a:defRPr/>
              </a:pPr>
              <a:t>‹#›</a:t>
            </a:fld>
            <a:endParaRPr lang="en-GB" sz="1125"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6461760" y="708660"/>
            <a:ext cx="5013960" cy="2720340"/>
          </a:xfrm>
          <a:solidFill>
            <a:srgbClr val="EFEFEF"/>
          </a:solidFill>
        </p:spPr>
        <p:txBody>
          <a:bodyPr lIns="360000" tIns="1800000" rIns="360000" bIns="360000" anchor="t" anchorCtr="0">
            <a:normAutofit/>
          </a:bodyPr>
          <a:lstStyle>
            <a:lvl1pPr marL="0" indent="0" algn="ctr">
              <a:buNone/>
              <a:defRPr sz="2025"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11255143" y="296466"/>
            <a:ext cx="633247" cy="189974"/>
          </a:xfrm>
          <a:prstGeom prst="rect">
            <a:avLst/>
          </a:prstGeom>
        </p:spPr>
      </p:pic>
      <p:sp>
        <p:nvSpPr>
          <p:cNvPr id="14" name="Title 1">
            <a:extLst>
              <a:ext uri="{FF2B5EF4-FFF2-40B4-BE49-F238E27FC236}">
                <a16:creationId xmlns:a16="http://schemas.microsoft.com/office/drawing/2014/main" id="{004F10BC-7E21-7485-2C08-A48CA9AB4EC9}"/>
              </a:ext>
            </a:extLst>
          </p:cNvPr>
          <p:cNvSpPr>
            <a:spLocks noGrp="1"/>
          </p:cNvSpPr>
          <p:nvPr>
            <p:ph type="title"/>
          </p:nvPr>
        </p:nvSpPr>
        <p:spPr>
          <a:xfrm>
            <a:off x="579602" y="409402"/>
            <a:ext cx="5224608" cy="1629778"/>
          </a:xfrm>
        </p:spPr>
        <p:txBody>
          <a:bodyPr wrap="square" lIns="0" tIns="108000" bIns="108000" anchor="b" anchorCtr="0">
            <a:spAutoFit/>
          </a:bodyPr>
          <a:lstStyle>
            <a:lvl1pPr>
              <a:lnSpc>
                <a:spcPct val="80000"/>
              </a:lnSpc>
              <a:defRPr sz="5625">
                <a:solidFill>
                  <a:schemeClr val="bg1"/>
                </a:solidFill>
              </a:defRPr>
            </a:lvl1pPr>
          </a:lstStyle>
          <a:p>
            <a:r>
              <a:rPr lang="en-US"/>
              <a:t>Click to edit Master title style</a:t>
            </a:r>
            <a:endParaRPr lang="en-GB"/>
          </a:p>
        </p:txBody>
      </p:sp>
      <p:sp>
        <p:nvSpPr>
          <p:cNvPr id="8" name="Rectangle 7">
            <a:extLst>
              <a:ext uri="{FF2B5EF4-FFF2-40B4-BE49-F238E27FC236}">
                <a16:creationId xmlns:a16="http://schemas.microsoft.com/office/drawing/2014/main" id="{FDD5E331-2A83-7127-6322-6D3CD3BE498F}"/>
              </a:ext>
            </a:extLst>
          </p:cNvPr>
          <p:cNvSpPr/>
          <p:nvPr userDrawn="1"/>
        </p:nvSpPr>
        <p:spPr>
          <a:xfrm rot="16200000">
            <a:off x="-3277195" y="3277195"/>
            <a:ext cx="6858000" cy="303610"/>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75" b="0" i="0">
              <a:latin typeface="Roboto" panose="02000000000000000000" pitchFamily="2" charset="0"/>
            </a:endParaRPr>
          </a:p>
        </p:txBody>
      </p:sp>
      <p:pic>
        <p:nvPicPr>
          <p:cNvPr id="2" name="Graphic 1" descr="Shield with solid fill">
            <a:extLst>
              <a:ext uri="{FF2B5EF4-FFF2-40B4-BE49-F238E27FC236}">
                <a16:creationId xmlns:a16="http://schemas.microsoft.com/office/drawing/2014/main" id="{C9A5DD31-4EEA-D8E8-F261-43773BFBA9E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54062" y="6621796"/>
            <a:ext cx="186678" cy="186678"/>
          </a:xfrm>
          <a:prstGeom prst="rect">
            <a:avLst/>
          </a:prstGeom>
        </p:spPr>
      </p:pic>
      <p:sp>
        <p:nvSpPr>
          <p:cNvPr id="7" name="Text Placeholder 14">
            <a:extLst>
              <a:ext uri="{FF2B5EF4-FFF2-40B4-BE49-F238E27FC236}">
                <a16:creationId xmlns:a16="http://schemas.microsoft.com/office/drawing/2014/main" id="{7F2DE276-D050-D639-5FE4-66CB7EE6E03F}"/>
              </a:ext>
            </a:extLst>
          </p:cNvPr>
          <p:cNvSpPr>
            <a:spLocks noGrp="1"/>
          </p:cNvSpPr>
          <p:nvPr>
            <p:ph type="body" sz="quarter" idx="10" hasCustomPrompt="1"/>
          </p:nvPr>
        </p:nvSpPr>
        <p:spPr>
          <a:xfrm>
            <a:off x="303609" y="6621661"/>
            <a:ext cx="2078518" cy="186928"/>
          </a:xfrm>
        </p:spPr>
        <p:txBody>
          <a:bodyPr lIns="251999" tIns="72000" anchor="ctr" anchorCtr="0">
            <a:noAutofit/>
          </a:bodyPr>
          <a:lstStyle>
            <a:lvl1pPr marL="0" indent="0">
              <a:buFontTx/>
              <a:buNone/>
              <a:defRPr sz="1050">
                <a:solidFill>
                  <a:schemeClr val="bg1"/>
                </a:solidFill>
              </a:defRPr>
            </a:lvl1pPr>
            <a:lvl2pPr marL="457206" indent="0">
              <a:buFontTx/>
              <a:buNone/>
              <a:defRPr sz="1050">
                <a:solidFill>
                  <a:schemeClr val="bg1"/>
                </a:solidFill>
              </a:defRPr>
            </a:lvl2pPr>
            <a:lvl3pPr marL="914411" indent="0">
              <a:buFontTx/>
              <a:buNone/>
              <a:defRPr sz="1050">
                <a:solidFill>
                  <a:schemeClr val="bg1"/>
                </a:solidFill>
              </a:defRPr>
            </a:lvl3pPr>
            <a:lvl4pPr marL="1371617" indent="0">
              <a:buFontTx/>
              <a:buNone/>
              <a:defRPr sz="1050">
                <a:solidFill>
                  <a:schemeClr val="bg1"/>
                </a:solidFill>
              </a:defRPr>
            </a:lvl4pPr>
            <a:lvl5pPr marL="1828823" indent="0">
              <a:buFontTx/>
              <a:buNone/>
              <a:defRPr sz="1050">
                <a:solidFill>
                  <a:schemeClr val="bg1"/>
                </a:solidFill>
              </a:defRPr>
            </a:lvl5pPr>
          </a:lstStyle>
          <a:p>
            <a:pPr lvl="0"/>
            <a:r>
              <a:rPr lang="en-GB"/>
              <a:t>Confidential | Internal | Public</a:t>
            </a:r>
          </a:p>
        </p:txBody>
      </p:sp>
      <p:sp>
        <p:nvSpPr>
          <p:cNvPr id="9" name="Content Placeholder 2">
            <a:extLst>
              <a:ext uri="{FF2B5EF4-FFF2-40B4-BE49-F238E27FC236}">
                <a16:creationId xmlns:a16="http://schemas.microsoft.com/office/drawing/2014/main" id="{218DD412-928A-2690-FCB8-280C1AEF5DCB}"/>
              </a:ext>
            </a:extLst>
          </p:cNvPr>
          <p:cNvSpPr>
            <a:spLocks noGrp="1"/>
          </p:cNvSpPr>
          <p:nvPr>
            <p:ph idx="14" hasCustomPrompt="1"/>
          </p:nvPr>
        </p:nvSpPr>
        <p:spPr>
          <a:xfrm>
            <a:off x="6461760" y="3677250"/>
            <a:ext cx="5013960" cy="2594724"/>
          </a:xfrm>
        </p:spPr>
        <p:txBody>
          <a:bodyPr numCol="1" spcCol="972000">
            <a:noAutofit/>
          </a:bodyPr>
          <a:lstStyle>
            <a:lvl1pPr marL="0" indent="0">
              <a:buNone/>
              <a:defRPr sz="1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457206"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91441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1371617"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1828823"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914411"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914411"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p>
        </p:txBody>
      </p:sp>
    </p:spTree>
    <p:extLst>
      <p:ext uri="{BB962C8B-B14F-4D97-AF65-F5344CB8AC3E}">
        <p14:creationId xmlns:p14="http://schemas.microsoft.com/office/powerpoint/2010/main" val="24862190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67BE95-C0F4-4E52-8B08-DE0CE2D3CF6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0E7BA2-A786-4A38-AB39-CAE52F78DFD9}"/>
              </a:ext>
            </a:extLst>
          </p:cNvPr>
          <p:cNvSpPr>
            <a:spLocks noGrp="1"/>
          </p:cNvSpPr>
          <p:nvPr>
            <p:ph type="body" idx="1"/>
          </p:nvPr>
        </p:nvSpPr>
        <p:spPr>
          <a:xfrm>
            <a:off x="838200" y="1825625"/>
            <a:ext cx="10515600" cy="40049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17961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Poppins" panose="00000500000000000000" pitchFamily="2" charset="0"/>
          <a:ea typeface="+mj-ea"/>
          <a:cs typeface="Poppins" panose="00000500000000000000" pitchFamily="2"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Nova"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Nova"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Nova"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Nova"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Nova"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file:///C:\Users\so\Downloads\parent-guide-2027.pdf"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3.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1.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ags" Target="../tags/tag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4.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www.russellgroup.ac.uk/our-universities/3775-university-of-glasgow/" TargetMode="External"/><Relationship Id="rId13" Type="http://schemas.openxmlformats.org/officeDocument/2006/relationships/hyperlink" Target="http://www.russellgroup.ac.uk/our-universities/3780-london-school-of-economics--political-science/" TargetMode="External"/><Relationship Id="rId18" Type="http://schemas.openxmlformats.org/officeDocument/2006/relationships/hyperlink" Target="http://www.russellgroup.ac.uk/our-universities/3785-queens-university-belfast/" TargetMode="External"/><Relationship Id="rId3" Type="http://schemas.openxmlformats.org/officeDocument/2006/relationships/hyperlink" Target="http://www.russellgroup.ac.uk/our-universities/3760-university-of-birmingham/" TargetMode="External"/><Relationship Id="rId21" Type="http://schemas.openxmlformats.org/officeDocument/2006/relationships/hyperlink" Target="http://www.russellgroup.ac.uk/our-universities/3787-university-college-london/" TargetMode="External"/><Relationship Id="rId7" Type="http://schemas.openxmlformats.org/officeDocument/2006/relationships/hyperlink" Target="http://www.russellgroup.ac.uk/our-universities/3793-university-of-edinburgh/" TargetMode="External"/><Relationship Id="rId12" Type="http://schemas.openxmlformats.org/officeDocument/2006/relationships/hyperlink" Target="http://www.russellgroup.ac.uk/our-universities/3779-university-of-liverpool/" TargetMode="External"/><Relationship Id="rId17" Type="http://schemas.openxmlformats.org/officeDocument/2006/relationships/hyperlink" Target="http://www.russellgroup.ac.uk/our-universities/3784-university-of-oxford/" TargetMode="External"/><Relationship Id="rId2" Type="http://schemas.openxmlformats.org/officeDocument/2006/relationships/notesSlide" Target="../notesSlides/notesSlide15.xml"/><Relationship Id="rId16" Type="http://schemas.openxmlformats.org/officeDocument/2006/relationships/hyperlink" Target="http://www.russellgroup.ac.uk/our-universities/3783-university-of-nottingham/" TargetMode="External"/><Relationship Id="rId20" Type="http://schemas.openxmlformats.org/officeDocument/2006/relationships/hyperlink" Target="http://www.russellgroup.ac.uk/our-universities/3762-university-of-southampton/" TargetMode="External"/><Relationship Id="rId1" Type="http://schemas.openxmlformats.org/officeDocument/2006/relationships/slideLayout" Target="../slideLayouts/slideLayout2.xml"/><Relationship Id="rId6" Type="http://schemas.openxmlformats.org/officeDocument/2006/relationships/hyperlink" Target="http://www.russellgroup.ac.uk/our-universities/3768-cardiff-university/" TargetMode="External"/><Relationship Id="rId11" Type="http://schemas.openxmlformats.org/officeDocument/2006/relationships/hyperlink" Target="http://www.russellgroup.ac.uk/our-universities/3778-university-of-leeds/" TargetMode="External"/><Relationship Id="rId5" Type="http://schemas.openxmlformats.org/officeDocument/2006/relationships/hyperlink" Target="http://www.russellgroup.ac.uk/our-universities/3767-university-of-cambridge/" TargetMode="External"/><Relationship Id="rId15" Type="http://schemas.openxmlformats.org/officeDocument/2006/relationships/hyperlink" Target="http://www.russellgroup.ac.uk/our-universities/3782-newcastle-university/" TargetMode="External"/><Relationship Id="rId10" Type="http://schemas.openxmlformats.org/officeDocument/2006/relationships/hyperlink" Target="http://www.russellgroup.ac.uk/our-universities/3777-kings-college-london/" TargetMode="External"/><Relationship Id="rId19" Type="http://schemas.openxmlformats.org/officeDocument/2006/relationships/hyperlink" Target="http://www.russellgroup.ac.uk/our-universities/3786-university-of-sheffield/" TargetMode="External"/><Relationship Id="rId4" Type="http://schemas.openxmlformats.org/officeDocument/2006/relationships/hyperlink" Target="http://www.russellgroup.ac.uk/our-universities/3766-university-of-bristol/" TargetMode="External"/><Relationship Id="rId9" Type="http://schemas.openxmlformats.org/officeDocument/2006/relationships/hyperlink" Target="http://www.russellgroup.ac.uk/our-universities/3776-imperial-college-london/" TargetMode="External"/><Relationship Id="rId14" Type="http://schemas.openxmlformats.org/officeDocument/2006/relationships/hyperlink" Target="http://www.russellgroup.ac.uk/our-universities/3781-university-of-manchester/" TargetMode="External"/><Relationship Id="rId22" Type="http://schemas.openxmlformats.org/officeDocument/2006/relationships/hyperlink" Target="http://www.russellgroup.ac.uk/our-universities/3788-university-of-warwick/"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mailto:mesYear12@maidenerleghtrust.org"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hyperlink" Target="mailto:mesattendance@maidenerleghtrust.org"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ucas.com/undergraduate/applying-university/individual-needs/ucas-undergraduate-care-experienced-student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hyperlink" Target="https://www.ucas.com/undergraduate/applying-university/individual-needs/disabled-students/speaking-disability-support-team-or-mental-health-adviser" TargetMode="External"/><Relationship Id="rId5" Type="http://schemas.openxmlformats.org/officeDocument/2006/relationships/hyperlink" Target="https://www.ucas.com/undergraduate/applying-university/individual-needs/students-caring-responsibilities" TargetMode="External"/><Relationship Id="rId4" Type="http://schemas.openxmlformats.org/officeDocument/2006/relationships/hyperlink" Target="https://www.ucas.com/estranged-students" TargetMode="Externa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E1AB1-D507-4355-8871-B881F26C5588}"/>
              </a:ext>
            </a:extLst>
          </p:cNvPr>
          <p:cNvSpPr>
            <a:spLocks noGrp="1"/>
          </p:cNvSpPr>
          <p:nvPr>
            <p:ph type="ctrTitle"/>
          </p:nvPr>
        </p:nvSpPr>
        <p:spPr>
          <a:xfrm>
            <a:off x="1524000" y="2389239"/>
            <a:ext cx="9144000" cy="1317522"/>
          </a:xfrm>
        </p:spPr>
        <p:txBody>
          <a:bodyPr>
            <a:normAutofit/>
          </a:bodyPr>
          <a:lstStyle/>
          <a:p>
            <a:r>
              <a:rPr lang="en-US" dirty="0">
                <a:latin typeface="Poppins" panose="00000500000000000000" pitchFamily="2" charset="0"/>
                <a:cs typeface="Poppins" panose="00000500000000000000" pitchFamily="2" charset="0"/>
              </a:rPr>
              <a:t>UCAS 2027 entry</a:t>
            </a:r>
            <a:endParaRPr lang="en-GB" dirty="0">
              <a:latin typeface="Poppins" panose="00000500000000000000" pitchFamily="2" charset="0"/>
              <a:cs typeface="Poppins" panose="00000500000000000000" pitchFamily="2" charset="0"/>
            </a:endParaRPr>
          </a:p>
        </p:txBody>
      </p:sp>
      <p:sp>
        <p:nvSpPr>
          <p:cNvPr id="3" name="Subtitle 2">
            <a:extLst>
              <a:ext uri="{FF2B5EF4-FFF2-40B4-BE49-F238E27FC236}">
                <a16:creationId xmlns:a16="http://schemas.microsoft.com/office/drawing/2014/main" id="{593C0200-D630-4E2E-A546-8F0BAF0D49B1}"/>
              </a:ext>
            </a:extLst>
          </p:cNvPr>
          <p:cNvSpPr>
            <a:spLocks noGrp="1"/>
          </p:cNvSpPr>
          <p:nvPr>
            <p:ph type="subTitle" idx="1"/>
          </p:nvPr>
        </p:nvSpPr>
        <p:spPr>
          <a:xfrm>
            <a:off x="1524000" y="3844413"/>
            <a:ext cx="9144000" cy="863138"/>
          </a:xfrm>
        </p:spPr>
        <p:txBody>
          <a:bodyPr>
            <a:normAutofit lnSpcReduction="10000"/>
          </a:bodyPr>
          <a:lstStyle/>
          <a:p>
            <a:r>
              <a:rPr lang="en-US" dirty="0">
                <a:latin typeface="Poppins Light" panose="00000400000000000000" pitchFamily="2" charset="0"/>
                <a:cs typeface="Poppins Light" panose="00000400000000000000" pitchFamily="2" charset="0"/>
              </a:rPr>
              <a:t>Mark Simon UCAS coordinator</a:t>
            </a:r>
          </a:p>
          <a:p>
            <a:r>
              <a:rPr lang="en-US" dirty="0">
                <a:latin typeface="Poppins Light" panose="00000400000000000000" pitchFamily="2" charset="0"/>
                <a:cs typeface="Poppins Light" panose="00000400000000000000" pitchFamily="2" charset="0"/>
              </a:rPr>
              <a:t>Anne Cheshire Head of Sixth-form</a:t>
            </a:r>
            <a:endParaRPr lang="en-GB" dirty="0">
              <a:latin typeface="Poppins Light" panose="00000400000000000000" pitchFamily="2" charset="0"/>
              <a:cs typeface="Poppins Light" panose="00000400000000000000" pitchFamily="2" charset="0"/>
            </a:endParaRPr>
          </a:p>
        </p:txBody>
      </p:sp>
    </p:spTree>
    <p:extLst>
      <p:ext uri="{BB962C8B-B14F-4D97-AF65-F5344CB8AC3E}">
        <p14:creationId xmlns:p14="http://schemas.microsoft.com/office/powerpoint/2010/main" val="31992292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C4148-E228-45C2-871F-D13909054B09}"/>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This session will cover</a:t>
            </a:r>
            <a:endParaRPr lang="en-GB" sz="4000" dirty="0">
              <a:solidFill>
                <a:schemeClr val="bg1"/>
              </a:solidFill>
              <a:latin typeface="Poppins" panose="00000500000000000000" pitchFamily="2" charset="0"/>
              <a:cs typeface="Poppins" panose="00000500000000000000" pitchFamily="2" charset="0"/>
            </a:endParaRPr>
          </a:p>
        </p:txBody>
      </p:sp>
      <p:sp>
        <p:nvSpPr>
          <p:cNvPr id="4" name="Content Placeholder 3">
            <a:extLst>
              <a:ext uri="{FF2B5EF4-FFF2-40B4-BE49-F238E27FC236}">
                <a16:creationId xmlns:a16="http://schemas.microsoft.com/office/drawing/2014/main" id="{2239412A-BCD1-12C6-3E21-4D1040981F3A}"/>
              </a:ext>
            </a:extLst>
          </p:cNvPr>
          <p:cNvSpPr>
            <a:spLocks noGrp="1"/>
          </p:cNvSpPr>
          <p:nvPr>
            <p:ph idx="1"/>
          </p:nvPr>
        </p:nvSpPr>
        <p:spPr>
          <a:xfrm>
            <a:off x="434916" y="2318623"/>
            <a:ext cx="10515600" cy="4033511"/>
          </a:xfrm>
        </p:spPr>
        <p:txBody>
          <a:bodyPr>
            <a:normAutofit/>
          </a:bodyPr>
          <a:lstStyle/>
          <a:p>
            <a:r>
              <a:rPr lang="en-GB" dirty="0">
                <a:latin typeface="+mn-lt"/>
              </a:rPr>
              <a:t>A summary of the support, guidance and advice that has been shared with students</a:t>
            </a:r>
          </a:p>
          <a:p>
            <a:r>
              <a:rPr lang="en-GB" dirty="0">
                <a:latin typeface="+mn-lt"/>
              </a:rPr>
              <a:t>An overall summary of the process</a:t>
            </a:r>
          </a:p>
          <a:p>
            <a:r>
              <a:rPr lang="en-GB" dirty="0">
                <a:latin typeface="+mn-lt"/>
              </a:rPr>
              <a:t>Next steps to take as a family</a:t>
            </a:r>
          </a:p>
          <a:p>
            <a:pPr marL="0" indent="0">
              <a:buNone/>
            </a:pPr>
            <a:endParaRPr lang="en-GB" dirty="0">
              <a:latin typeface="+mn-lt"/>
            </a:endParaRPr>
          </a:p>
          <a:p>
            <a:pPr marL="0" indent="0">
              <a:buNone/>
            </a:pPr>
            <a:r>
              <a:rPr lang="en-US" dirty="0">
                <a:hlinkClick r:id="rId3"/>
              </a:rPr>
              <a:t>parent-guide-2027.pdf</a:t>
            </a:r>
            <a:endParaRPr lang="en-GB" dirty="0">
              <a:latin typeface="+mn-lt"/>
            </a:endParaRPr>
          </a:p>
        </p:txBody>
      </p:sp>
    </p:spTree>
    <p:extLst>
      <p:ext uri="{BB962C8B-B14F-4D97-AF65-F5344CB8AC3E}">
        <p14:creationId xmlns:p14="http://schemas.microsoft.com/office/powerpoint/2010/main" val="3337863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9E318-B6DE-EBA4-C18D-6F15997BA027}"/>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FB0DD3A1-EB70-90D7-90A4-CC44F58DA4F9}"/>
              </a:ext>
            </a:extLst>
          </p:cNvPr>
          <p:cNvSpPr>
            <a:spLocks noGrp="1"/>
          </p:cNvSpPr>
          <p:nvPr>
            <p:ph type="body" sz="quarter" idx="10"/>
          </p:nvPr>
        </p:nvSpPr>
        <p:spPr/>
        <p:txBody>
          <a:bodyPr/>
          <a:lstStyle/>
          <a:p>
            <a:r>
              <a:rPr lang="en-GB"/>
              <a:t>Public </a:t>
            </a:r>
          </a:p>
        </p:txBody>
      </p:sp>
      <p:pic>
        <p:nvPicPr>
          <p:cNvPr id="4" name="Picture 3" descr="A screenshot of a computer&#10;&#10;AI-generated content may be incorrect.">
            <a:extLst>
              <a:ext uri="{FF2B5EF4-FFF2-40B4-BE49-F238E27FC236}">
                <a16:creationId xmlns:a16="http://schemas.microsoft.com/office/drawing/2014/main" id="{1F230D2B-90E2-2F7F-C3CA-4C877060FE7D}"/>
              </a:ext>
            </a:extLst>
          </p:cNvPr>
          <p:cNvPicPr>
            <a:picLocks noChangeAspect="1"/>
          </p:cNvPicPr>
          <p:nvPr/>
        </p:nvPicPr>
        <p:blipFill>
          <a:blip r:embed="rId3"/>
          <a:stretch>
            <a:fillRect/>
          </a:stretch>
        </p:blipFill>
        <p:spPr>
          <a:xfrm>
            <a:off x="785472" y="0"/>
            <a:ext cx="10466199" cy="6858802"/>
          </a:xfrm>
          <a:prstGeom prst="rect">
            <a:avLst/>
          </a:prstGeom>
        </p:spPr>
      </p:pic>
    </p:spTree>
    <p:extLst>
      <p:ext uri="{BB962C8B-B14F-4D97-AF65-F5344CB8AC3E}">
        <p14:creationId xmlns:p14="http://schemas.microsoft.com/office/powerpoint/2010/main" val="18453788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FE68D-F23B-9F86-52E8-8EAFE227516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61EC3C62-E458-E76B-7BDD-F771C74FF1E3}"/>
              </a:ext>
            </a:extLst>
          </p:cNvPr>
          <p:cNvSpPr>
            <a:spLocks noGrp="1"/>
          </p:cNvSpPr>
          <p:nvPr>
            <p:ph type="title"/>
          </p:nvPr>
        </p:nvSpPr>
        <p:spPr>
          <a:xfrm>
            <a:off x="855526" y="47914"/>
            <a:ext cx="4240796" cy="2005650"/>
          </a:xfrm>
        </p:spPr>
        <p:txBody>
          <a:bodyPr/>
          <a:lstStyle/>
          <a:p>
            <a:r>
              <a:rPr lang="en-GB" sz="4800" b="1" dirty="0">
                <a:latin typeface="Apricus Black" pitchFamily="50" charset="0"/>
                <a:ea typeface="Roboto" panose="02000000000000000000" pitchFamily="2" charset="0"/>
                <a:cs typeface="Roboto" panose="02000000000000000000" pitchFamily="2" charset="0"/>
              </a:rPr>
              <a:t>Linking to your school, college or centre</a:t>
            </a:r>
            <a:endParaRPr lang="en-GB" sz="4800" dirty="0"/>
          </a:p>
        </p:txBody>
      </p:sp>
      <p:sp>
        <p:nvSpPr>
          <p:cNvPr id="6" name="Text Placeholder 5">
            <a:extLst>
              <a:ext uri="{FF2B5EF4-FFF2-40B4-BE49-F238E27FC236}">
                <a16:creationId xmlns:a16="http://schemas.microsoft.com/office/drawing/2014/main" id="{5951B061-811C-2A33-77CC-6ED82E352022}"/>
              </a:ext>
            </a:extLst>
          </p:cNvPr>
          <p:cNvSpPr>
            <a:spLocks noGrp="1"/>
          </p:cNvSpPr>
          <p:nvPr>
            <p:ph type="body" sz="quarter" idx="10"/>
          </p:nvPr>
        </p:nvSpPr>
        <p:spPr/>
        <p:txBody>
          <a:bodyPr/>
          <a:lstStyle/>
          <a:p>
            <a:r>
              <a:rPr lang="en-GB"/>
              <a:t>Public </a:t>
            </a:r>
          </a:p>
        </p:txBody>
      </p:sp>
      <p:pic>
        <p:nvPicPr>
          <p:cNvPr id="2" name="Picture 7" descr="Graphical user interface, text, application, chat or text message&#10;&#10;Description automatically generated">
            <a:extLst>
              <a:ext uri="{FF2B5EF4-FFF2-40B4-BE49-F238E27FC236}">
                <a16:creationId xmlns:a16="http://schemas.microsoft.com/office/drawing/2014/main" id="{D24F7BF1-BAF8-4821-9D2D-AA17D37AF98F}"/>
              </a:ext>
            </a:extLst>
          </p:cNvPr>
          <p:cNvPicPr/>
          <p:nvPr/>
        </p:nvPicPr>
        <p:blipFill>
          <a:blip r:embed="rId2"/>
          <a:stretch>
            <a:fillRect/>
          </a:stretch>
        </p:blipFill>
        <p:spPr>
          <a:xfrm>
            <a:off x="5408739" y="1525359"/>
            <a:ext cx="5542418" cy="2220845"/>
          </a:xfrm>
          <a:prstGeom prst="rect">
            <a:avLst/>
          </a:prstGeom>
          <a:ln w="12700">
            <a:solidFill>
              <a:schemeClr val="bg2">
                <a:lumMod val="90000"/>
              </a:schemeClr>
            </a:solidFill>
          </a:ln>
          <a:effectLst/>
        </p:spPr>
      </p:pic>
      <p:sp>
        <p:nvSpPr>
          <p:cNvPr id="3" name="TextBox 2">
            <a:extLst>
              <a:ext uri="{FF2B5EF4-FFF2-40B4-BE49-F238E27FC236}">
                <a16:creationId xmlns:a16="http://schemas.microsoft.com/office/drawing/2014/main" id="{574C3CA2-D200-471A-856A-99F18B3588F9}"/>
              </a:ext>
            </a:extLst>
          </p:cNvPr>
          <p:cNvSpPr txBox="1"/>
          <p:nvPr/>
        </p:nvSpPr>
        <p:spPr>
          <a:xfrm>
            <a:off x="666555" y="2486793"/>
            <a:ext cx="4295410" cy="3733651"/>
          </a:xfrm>
          <a:prstGeom prst="rect">
            <a:avLst/>
          </a:prstGeom>
          <a:noFill/>
          <a:ln cap="flat">
            <a:noFill/>
          </a:ln>
        </p:spPr>
        <p:txBody>
          <a:bodyPr vert="horz" wrap="square" lIns="121920" tIns="60960" rIns="121920" bIns="60960" anchor="t" anchorCtr="0" compatLnSpc="1">
            <a:spAutoFit/>
          </a:bodyPr>
          <a:lstStyle/>
          <a:p>
            <a:r>
              <a:rPr lang="en-GB" sz="2133" dirty="0">
                <a:solidFill>
                  <a:srgbClr val="000000"/>
                </a:solidFill>
                <a:latin typeface="Roboto Light "/>
                <a:ea typeface="+mn-lt"/>
                <a:cs typeface="+mn-lt"/>
              </a:rPr>
              <a:t>Enter the </a:t>
            </a:r>
            <a:r>
              <a:rPr lang="en-GB" sz="2133" b="1" dirty="0">
                <a:solidFill>
                  <a:srgbClr val="000000"/>
                </a:solidFill>
                <a:latin typeface="Roboto Light "/>
                <a:ea typeface="+mn-lt"/>
                <a:cs typeface="+mn-lt"/>
              </a:rPr>
              <a:t>buzzword</a:t>
            </a:r>
            <a:r>
              <a:rPr lang="en-GB" sz="2133" dirty="0">
                <a:solidFill>
                  <a:srgbClr val="000000"/>
                </a:solidFill>
                <a:latin typeface="Roboto Light "/>
                <a:ea typeface="+mn-lt"/>
                <a:cs typeface="+mn-lt"/>
              </a:rPr>
              <a:t>, and </a:t>
            </a:r>
            <a:r>
              <a:rPr lang="en-GB" sz="2133" b="1" dirty="0">
                <a:solidFill>
                  <a:srgbClr val="000000"/>
                </a:solidFill>
                <a:latin typeface="Roboto Light "/>
                <a:ea typeface="+mn-lt"/>
                <a:cs typeface="+mn-lt"/>
              </a:rPr>
              <a:t>confirm </a:t>
            </a:r>
            <a:r>
              <a:rPr lang="en-GB" sz="2133" dirty="0">
                <a:solidFill>
                  <a:srgbClr val="000000"/>
                </a:solidFill>
                <a:latin typeface="Roboto Light "/>
                <a:ea typeface="+mn-lt"/>
                <a:cs typeface="+mn-lt"/>
              </a:rPr>
              <a:t>the details are correct. </a:t>
            </a:r>
            <a:endParaRPr lang="en-GB" sz="2133" dirty="0">
              <a:solidFill>
                <a:srgbClr val="1F2834"/>
              </a:solidFill>
              <a:latin typeface="Roboto Light "/>
              <a:ea typeface="+mn-lt"/>
              <a:cs typeface="+mn-lt"/>
            </a:endParaRPr>
          </a:p>
          <a:p>
            <a:endParaRPr lang="en-GB" sz="2133" dirty="0">
              <a:solidFill>
                <a:srgbClr val="000000"/>
              </a:solidFill>
              <a:latin typeface="Roboto Light "/>
              <a:ea typeface="+mn-lt"/>
              <a:cs typeface="+mn-lt"/>
            </a:endParaRPr>
          </a:p>
          <a:p>
            <a:r>
              <a:rPr lang="en-GB" sz="2133" dirty="0">
                <a:solidFill>
                  <a:srgbClr val="000000"/>
                </a:solidFill>
                <a:latin typeface="Roboto Light "/>
                <a:ea typeface="+mn-lt"/>
                <a:cs typeface="+mn-lt"/>
              </a:rPr>
              <a:t>This will </a:t>
            </a:r>
            <a:r>
              <a:rPr lang="en-GB" sz="2133" b="1" dirty="0">
                <a:solidFill>
                  <a:srgbClr val="000000"/>
                </a:solidFill>
                <a:latin typeface="Roboto Light "/>
                <a:ea typeface="+mn-lt"/>
                <a:cs typeface="+mn-lt"/>
              </a:rPr>
              <a:t>link your application </a:t>
            </a:r>
            <a:r>
              <a:rPr lang="en-GB" sz="2133" dirty="0">
                <a:solidFill>
                  <a:srgbClr val="000000"/>
                </a:solidFill>
                <a:latin typeface="Roboto Light "/>
                <a:ea typeface="+mn-lt"/>
                <a:cs typeface="+mn-lt"/>
              </a:rPr>
              <a:t>to your school or college, so they can track your progress and provide support, including adding your reference.</a:t>
            </a:r>
          </a:p>
          <a:p>
            <a:endParaRPr lang="en-GB" sz="2133" dirty="0">
              <a:solidFill>
                <a:srgbClr val="000000"/>
              </a:solidFill>
              <a:latin typeface="Roboto Light "/>
              <a:ea typeface="+mn-lt"/>
              <a:cs typeface="+mn-lt"/>
            </a:endParaRPr>
          </a:p>
          <a:p>
            <a:r>
              <a:rPr lang="en-GB" sz="2133" dirty="0">
                <a:solidFill>
                  <a:srgbClr val="000000"/>
                </a:solidFill>
                <a:latin typeface="Roboto Light "/>
                <a:ea typeface="+mn-lt"/>
                <a:cs typeface="+mn-lt"/>
              </a:rPr>
              <a:t>Our buzzword for this year is </a:t>
            </a:r>
          </a:p>
          <a:p>
            <a:pPr algn="ctr"/>
            <a:r>
              <a:rPr lang="en-GB" sz="2133" b="1" dirty="0">
                <a:solidFill>
                  <a:srgbClr val="000000"/>
                </a:solidFill>
                <a:latin typeface="Roboto Light "/>
                <a:ea typeface="+mn-lt"/>
                <a:cs typeface="+mn-lt"/>
              </a:rPr>
              <a:t>‘dragon’</a:t>
            </a:r>
            <a:endParaRPr lang="en-GB" sz="2133" b="1" dirty="0">
              <a:solidFill>
                <a:srgbClr val="000000"/>
              </a:solidFill>
              <a:latin typeface="Roboto Light "/>
              <a:cs typeface="Calibri"/>
            </a:endParaRPr>
          </a:p>
        </p:txBody>
      </p:sp>
      <p:pic>
        <p:nvPicPr>
          <p:cNvPr id="10" name="Picture 9" descr="Graphical user interface, application&#10;&#10;Description automatically generated">
            <a:extLst>
              <a:ext uri="{FF2B5EF4-FFF2-40B4-BE49-F238E27FC236}">
                <a16:creationId xmlns:a16="http://schemas.microsoft.com/office/drawing/2014/main" id="{26FDF44B-DE98-4423-8BC2-600A26091D2B}"/>
              </a:ext>
            </a:extLst>
          </p:cNvPr>
          <p:cNvPicPr/>
          <p:nvPr/>
        </p:nvPicPr>
        <p:blipFill rotWithShape="1">
          <a:blip r:embed="rId3"/>
          <a:srcRect t="1" b="3482"/>
          <a:stretch/>
        </p:blipFill>
        <p:spPr>
          <a:xfrm>
            <a:off x="5408739" y="3911249"/>
            <a:ext cx="5542418" cy="2650286"/>
          </a:xfrm>
          <a:prstGeom prst="rect">
            <a:avLst/>
          </a:prstGeom>
          <a:ln w="12700">
            <a:solidFill>
              <a:schemeClr val="bg2">
                <a:lumMod val="90000"/>
              </a:schemeClr>
            </a:solidFill>
          </a:ln>
          <a:effectLst/>
        </p:spPr>
      </p:pic>
      <p:pic>
        <p:nvPicPr>
          <p:cNvPr id="4" name="Picture 3" descr="Dragon Cartoon Vector Art, Icons, and Graphics for Free Download">
            <a:extLst>
              <a:ext uri="{FF2B5EF4-FFF2-40B4-BE49-F238E27FC236}">
                <a16:creationId xmlns:a16="http://schemas.microsoft.com/office/drawing/2014/main" id="{1FA6A704-B84A-342D-E91C-889113D8B1F8}"/>
              </a:ext>
            </a:extLst>
          </p:cNvPr>
          <p:cNvPicPr>
            <a:picLocks noChangeAspect="1"/>
          </p:cNvPicPr>
          <p:nvPr/>
        </p:nvPicPr>
        <p:blipFill>
          <a:blip r:embed="rId4"/>
          <a:stretch>
            <a:fillRect/>
          </a:stretch>
        </p:blipFill>
        <p:spPr>
          <a:xfrm>
            <a:off x="3908078" y="5747012"/>
            <a:ext cx="1100138" cy="749121"/>
          </a:xfrm>
          <a:prstGeom prst="rect">
            <a:avLst/>
          </a:prstGeom>
        </p:spPr>
      </p:pic>
    </p:spTree>
    <p:extLst>
      <p:ext uri="{BB962C8B-B14F-4D97-AF65-F5344CB8AC3E}">
        <p14:creationId xmlns:p14="http://schemas.microsoft.com/office/powerpoint/2010/main" val="30719819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72F34-7A61-322C-EB30-4B8C8CFDDCA6}"/>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A012C334-0A96-ED97-1168-A00884E8D88B}"/>
              </a:ext>
            </a:extLst>
          </p:cNvPr>
          <p:cNvSpPr>
            <a:spLocks noGrp="1"/>
          </p:cNvSpPr>
          <p:nvPr>
            <p:ph type="title"/>
          </p:nvPr>
        </p:nvSpPr>
        <p:spPr>
          <a:xfrm>
            <a:off x="579602" y="158282"/>
            <a:ext cx="5324241" cy="1629778"/>
          </a:xfrm>
        </p:spPr>
        <p:txBody>
          <a:bodyPr/>
          <a:lstStyle/>
          <a:p>
            <a:pPr algn="ctr"/>
            <a:r>
              <a:rPr lang="en-GB" dirty="0"/>
              <a:t>Options </a:t>
            </a:r>
            <a:r>
              <a:rPr lang="en-GB" dirty="0">
                <a:solidFill>
                  <a:srgbClr val="E5087E"/>
                </a:solidFill>
              </a:rPr>
              <a:t>side by side</a:t>
            </a:r>
            <a:endParaRPr lang="en-GB" dirty="0">
              <a:solidFill>
                <a:srgbClr val="57BF93"/>
              </a:solidFill>
            </a:endParaRPr>
          </a:p>
        </p:txBody>
      </p:sp>
      <p:sp>
        <p:nvSpPr>
          <p:cNvPr id="8" name="Text Placeholder 7">
            <a:extLst>
              <a:ext uri="{FF2B5EF4-FFF2-40B4-BE49-F238E27FC236}">
                <a16:creationId xmlns:a16="http://schemas.microsoft.com/office/drawing/2014/main" id="{B6AC6025-79CC-401E-2878-7E98D29471AA}"/>
              </a:ext>
            </a:extLst>
          </p:cNvPr>
          <p:cNvSpPr>
            <a:spLocks noGrp="1"/>
          </p:cNvSpPr>
          <p:nvPr>
            <p:ph type="body" sz="quarter" idx="10"/>
          </p:nvPr>
        </p:nvSpPr>
        <p:spPr/>
        <p:txBody>
          <a:bodyPr/>
          <a:lstStyle/>
          <a:p>
            <a:r>
              <a:rPr lang="en-GB"/>
              <a:t>Public</a:t>
            </a:r>
          </a:p>
        </p:txBody>
      </p:sp>
      <p:sp>
        <p:nvSpPr>
          <p:cNvPr id="7" name="Subtitle 6">
            <a:extLst>
              <a:ext uri="{FF2B5EF4-FFF2-40B4-BE49-F238E27FC236}">
                <a16:creationId xmlns:a16="http://schemas.microsoft.com/office/drawing/2014/main" id="{E3F640D3-CCCE-02A5-47AE-AA5D93586EFC}"/>
              </a:ext>
            </a:extLst>
          </p:cNvPr>
          <p:cNvSpPr>
            <a:spLocks noGrp="1"/>
          </p:cNvSpPr>
          <p:nvPr>
            <p:ph type="subTitle" idx="4294967295"/>
          </p:nvPr>
        </p:nvSpPr>
        <p:spPr>
          <a:xfrm>
            <a:off x="685800" y="2239209"/>
            <a:ext cx="4959549" cy="3739897"/>
          </a:xfrm>
        </p:spPr>
        <p:txBody>
          <a:bodyPr>
            <a:normAutofit/>
          </a:bodyPr>
          <a:lstStyle/>
          <a:p>
            <a:pPr marL="0" indent="0">
              <a:buNone/>
            </a:pPr>
            <a:r>
              <a:rPr lang="en-GB" sz="2625">
                <a:solidFill>
                  <a:schemeClr val="bg1"/>
                </a:solidFill>
                <a:latin typeface="Roboto Light "/>
              </a:rPr>
              <a:t>Compare all your options side-by-side. Take a closer look at apprenticeships, courses, and job opportunities - all in one place. </a:t>
            </a:r>
          </a:p>
          <a:p>
            <a:endParaRPr lang="en-GB" sz="2625">
              <a:solidFill>
                <a:schemeClr val="bg1"/>
              </a:solidFill>
              <a:latin typeface="Roboto Light "/>
            </a:endParaRPr>
          </a:p>
          <a:p>
            <a:pPr marL="0" indent="0">
              <a:buNone/>
            </a:pPr>
            <a:r>
              <a:rPr lang="en-GB" sz="2625">
                <a:solidFill>
                  <a:schemeClr val="bg1"/>
                </a:solidFill>
                <a:latin typeface="Roboto Light "/>
              </a:rPr>
              <a:t>Build your personalised UCAS Hub profile and find your best fit!</a:t>
            </a:r>
          </a:p>
          <a:p>
            <a:pPr marL="257175" indent="-257175">
              <a:buClr>
                <a:srgbClr val="57BF93"/>
              </a:buClr>
              <a:buFont typeface="Wingdings" panose="05000000000000000000" pitchFamily="2" charset="2"/>
              <a:buChar char="§"/>
            </a:pPr>
            <a:endParaRPr lang="en-GB" sz="1350">
              <a:solidFill>
                <a:schemeClr val="bg1"/>
              </a:solidFill>
              <a:latin typeface="Roboto Light "/>
            </a:endParaRPr>
          </a:p>
        </p:txBody>
      </p:sp>
      <p:pic>
        <p:nvPicPr>
          <p:cNvPr id="3" name="Picture 2" descr="A screenshot of a web page&#10;&#10;AI-generated content may be incorrect.">
            <a:extLst>
              <a:ext uri="{FF2B5EF4-FFF2-40B4-BE49-F238E27FC236}">
                <a16:creationId xmlns:a16="http://schemas.microsoft.com/office/drawing/2014/main" id="{9273866A-DCBE-1992-B274-9F0C1D117F35}"/>
              </a:ext>
            </a:extLst>
          </p:cNvPr>
          <p:cNvPicPr>
            <a:picLocks noGrp="1" noRot="1" noChangeAspect="1" noMove="1" noResize="1" noEditPoints="1" noAdjustHandles="1" noChangeArrowheads="1" noChangeShapeType="1" noCrop="1"/>
          </p:cNvPicPr>
          <p:nvPr/>
        </p:nvPicPr>
        <p:blipFill>
          <a:blip r:embed="rId4"/>
          <a:stretch>
            <a:fillRect/>
          </a:stretch>
        </p:blipFill>
        <p:spPr>
          <a:xfrm>
            <a:off x="6523272" y="0"/>
            <a:ext cx="5710843" cy="6858000"/>
          </a:xfrm>
          <a:prstGeom prst="rect">
            <a:avLst/>
          </a:prstGeom>
        </p:spPr>
      </p:pic>
    </p:spTree>
    <p:custDataLst>
      <p:tags r:id="rId1"/>
    </p:custDataLst>
    <p:extLst>
      <p:ext uri="{BB962C8B-B14F-4D97-AF65-F5344CB8AC3E}">
        <p14:creationId xmlns:p14="http://schemas.microsoft.com/office/powerpoint/2010/main" val="29511044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
            <a:extLst>
              <a:ext uri="{FF2B5EF4-FFF2-40B4-BE49-F238E27FC236}">
                <a16:creationId xmlns:a16="http://schemas.microsoft.com/office/drawing/2014/main" id="{946E4FAC-E34A-4548-58FC-FF6BB1396AD0}"/>
              </a:ext>
            </a:extLst>
          </p:cNvPr>
          <p:cNvSpPr>
            <a:spLocks noGrp="1"/>
          </p:cNvSpPr>
          <p:nvPr>
            <p:ph idx="1"/>
          </p:nvPr>
        </p:nvSpPr>
        <p:spPr>
          <a:xfrm>
            <a:off x="579602" y="2214095"/>
            <a:ext cx="5224608" cy="3670952"/>
          </a:xfrm>
        </p:spPr>
        <p:txBody>
          <a:bodyPr/>
          <a:lstStyle/>
          <a:p>
            <a:r>
              <a:rPr lang="en-GB" sz="1650" dirty="0">
                <a:latin typeface="Roboto "/>
                <a:ea typeface="Roboto Light"/>
              </a:rPr>
              <a:t>Top Tips for Using the UCAS Search Tool</a:t>
            </a:r>
          </a:p>
          <a:p>
            <a:pPr marL="192881" indent="-192881">
              <a:buFont typeface="+mj-lt"/>
              <a:buAutoNum type="arabicPeriod"/>
            </a:pPr>
            <a:r>
              <a:rPr lang="en-GB" sz="1650" b="1" dirty="0">
                <a:latin typeface="Roboto "/>
                <a:ea typeface="Roboto Light"/>
              </a:rPr>
              <a:t>Explore broadly </a:t>
            </a:r>
            <a:r>
              <a:rPr lang="en-GB" sz="1650" dirty="0">
                <a:latin typeface="Roboto "/>
                <a:ea typeface="Roboto Light"/>
              </a:rPr>
              <a:t>first to avoid missing great courses you may not have considered.</a:t>
            </a:r>
          </a:p>
          <a:p>
            <a:pPr marL="192881" indent="-192881">
              <a:buFont typeface="+mj-lt"/>
              <a:buAutoNum type="arabicPeriod"/>
            </a:pPr>
            <a:r>
              <a:rPr lang="en-GB" sz="1650" b="1" dirty="0">
                <a:latin typeface="Roboto "/>
                <a:ea typeface="Roboto Light"/>
              </a:rPr>
              <a:t>Use filters to </a:t>
            </a:r>
            <a:r>
              <a:rPr lang="en-GB" sz="1650" dirty="0">
                <a:latin typeface="Roboto "/>
                <a:ea typeface="Roboto Light"/>
              </a:rPr>
              <a:t>refine results by year, study type, or university/college.</a:t>
            </a:r>
          </a:p>
          <a:p>
            <a:pPr marL="192881" indent="-192881">
              <a:buFont typeface="+mj-lt"/>
              <a:buAutoNum type="arabicPeriod"/>
            </a:pPr>
            <a:r>
              <a:rPr lang="en-GB" sz="1650" b="1" dirty="0">
                <a:latin typeface="Roboto "/>
                <a:ea typeface="Roboto Light"/>
              </a:rPr>
              <a:t>Sort results </a:t>
            </a:r>
            <a:r>
              <a:rPr lang="en-GB" sz="1650" dirty="0">
                <a:latin typeface="Roboto "/>
                <a:ea typeface="Roboto Light"/>
              </a:rPr>
              <a:t>in the way that works best for you, such as alphabetically or in a way that helps you compare courses.</a:t>
            </a:r>
          </a:p>
          <a:p>
            <a:pPr marL="192881" indent="-192881">
              <a:buFont typeface="+mj-lt"/>
              <a:buAutoNum type="arabicPeriod"/>
            </a:pPr>
            <a:r>
              <a:rPr lang="en-GB" sz="1650" b="1" dirty="0">
                <a:latin typeface="Roboto "/>
                <a:ea typeface="Roboto Light"/>
              </a:rPr>
              <a:t>Check course details </a:t>
            </a:r>
            <a:r>
              <a:rPr lang="en-GB" sz="1650" dirty="0">
                <a:latin typeface="Roboto "/>
                <a:ea typeface="Roboto Light"/>
              </a:rPr>
              <a:t>(entry requirements, placement options, study modes) to see how well they match what you want.</a:t>
            </a:r>
          </a:p>
          <a:p>
            <a:pPr marL="192881" indent="-192881">
              <a:buFont typeface="+mj-lt"/>
              <a:buAutoNum type="arabicPeriod"/>
            </a:pPr>
            <a:r>
              <a:rPr lang="en-GB" sz="1650" b="1" dirty="0">
                <a:latin typeface="Roboto "/>
                <a:ea typeface="Roboto Light"/>
              </a:rPr>
              <a:t>Favourite courses </a:t>
            </a:r>
            <a:r>
              <a:rPr lang="en-GB" sz="1650" dirty="0">
                <a:latin typeface="Roboto "/>
                <a:ea typeface="Roboto Light"/>
              </a:rPr>
              <a:t>you like so you can easily return to them later; save time and keeps everything organised.</a:t>
            </a:r>
          </a:p>
        </p:txBody>
      </p:sp>
      <p:sp>
        <p:nvSpPr>
          <p:cNvPr id="15" name="Title 4">
            <a:extLst>
              <a:ext uri="{FF2B5EF4-FFF2-40B4-BE49-F238E27FC236}">
                <a16:creationId xmlns:a16="http://schemas.microsoft.com/office/drawing/2014/main" id="{6DD6A233-FB0C-0A27-C209-49DE5C7D70C9}"/>
              </a:ext>
            </a:extLst>
          </p:cNvPr>
          <p:cNvSpPr>
            <a:spLocks noGrp="1"/>
          </p:cNvSpPr>
          <p:nvPr>
            <p:ph type="title"/>
          </p:nvPr>
        </p:nvSpPr>
        <p:spPr>
          <a:xfrm>
            <a:off x="579602" y="0"/>
            <a:ext cx="5224608" cy="1629778"/>
          </a:xfrm>
        </p:spPr>
        <p:txBody>
          <a:bodyPr/>
          <a:lstStyle/>
          <a:p>
            <a:r>
              <a:rPr lang="en-US" dirty="0"/>
              <a:t>UCAS Course </a:t>
            </a:r>
            <a:r>
              <a:rPr lang="en-US" dirty="0">
                <a:solidFill>
                  <a:schemeClr val="accent5"/>
                </a:solidFill>
              </a:rPr>
              <a:t>SEARCH</a:t>
            </a:r>
          </a:p>
        </p:txBody>
      </p:sp>
      <p:sp>
        <p:nvSpPr>
          <p:cNvPr id="3" name="Text Placeholder 2">
            <a:extLst>
              <a:ext uri="{FF2B5EF4-FFF2-40B4-BE49-F238E27FC236}">
                <a16:creationId xmlns:a16="http://schemas.microsoft.com/office/drawing/2014/main" id="{0DCFD0C3-1A42-0D95-15FB-8762D9BD8A1C}"/>
              </a:ext>
            </a:extLst>
          </p:cNvPr>
          <p:cNvSpPr>
            <a:spLocks noGrp="1"/>
          </p:cNvSpPr>
          <p:nvPr>
            <p:ph type="body" sz="quarter" idx="10"/>
          </p:nvPr>
        </p:nvSpPr>
        <p:spPr/>
        <p:txBody>
          <a:bodyPr anchor="ctr">
            <a:normAutofit fontScale="62500" lnSpcReduction="20000"/>
          </a:bodyPr>
          <a:lstStyle/>
          <a:p>
            <a:r>
              <a:rPr lang="en-GB" sz="975" dirty="0"/>
              <a:t>Public </a:t>
            </a:r>
          </a:p>
        </p:txBody>
      </p:sp>
      <p:sp>
        <p:nvSpPr>
          <p:cNvPr id="18" name="Content Placeholder 17">
            <a:extLst>
              <a:ext uri="{FF2B5EF4-FFF2-40B4-BE49-F238E27FC236}">
                <a16:creationId xmlns:a16="http://schemas.microsoft.com/office/drawing/2014/main" id="{C42A87DF-BA73-DB50-176E-84C388D11ABF}"/>
              </a:ext>
            </a:extLst>
          </p:cNvPr>
          <p:cNvSpPr>
            <a:spLocks noGrp="1"/>
          </p:cNvSpPr>
          <p:nvPr>
            <p:ph idx="14"/>
          </p:nvPr>
        </p:nvSpPr>
        <p:spPr/>
        <p:txBody>
          <a:bodyPr/>
          <a:lstStyle/>
          <a:p>
            <a:endParaRPr lang="en-GB"/>
          </a:p>
        </p:txBody>
      </p:sp>
      <p:pic>
        <p:nvPicPr>
          <p:cNvPr id="6" name="Picture 5" descr="A screenshot of a computer&#10;&#10;AI-generated content may be incorrect.">
            <a:extLst>
              <a:ext uri="{FF2B5EF4-FFF2-40B4-BE49-F238E27FC236}">
                <a16:creationId xmlns:a16="http://schemas.microsoft.com/office/drawing/2014/main" id="{9CB49BAC-A282-9B3D-BBF8-8FD8D86F7A97}"/>
              </a:ext>
            </a:extLst>
          </p:cNvPr>
          <p:cNvPicPr>
            <a:picLocks noChangeAspect="1"/>
          </p:cNvPicPr>
          <p:nvPr/>
        </p:nvPicPr>
        <p:blipFill>
          <a:blip r:embed="rId2"/>
          <a:srcRect l="3507" t="8353" r="3713" b="10007"/>
          <a:stretch>
            <a:fillRect/>
          </a:stretch>
        </p:blipFill>
        <p:spPr>
          <a:xfrm>
            <a:off x="6517526" y="3611152"/>
            <a:ext cx="5466776" cy="2537495"/>
          </a:xfrm>
          <a:prstGeom prst="roundRect">
            <a:avLst>
              <a:gd name="adj" fmla="val 4062"/>
            </a:avLst>
          </a:prstGeom>
          <a:noFill/>
        </p:spPr>
      </p:pic>
      <p:pic>
        <p:nvPicPr>
          <p:cNvPr id="5" name="Picture 4" descr="A screenshot of a computer&#10;&#10;AI-generated content may be incorrect.">
            <a:extLst>
              <a:ext uri="{FF2B5EF4-FFF2-40B4-BE49-F238E27FC236}">
                <a16:creationId xmlns:a16="http://schemas.microsoft.com/office/drawing/2014/main" id="{B100394F-844E-C327-11D2-339F4FAA3A47}"/>
              </a:ext>
            </a:extLst>
          </p:cNvPr>
          <p:cNvPicPr>
            <a:picLocks noChangeAspect="1"/>
          </p:cNvPicPr>
          <p:nvPr/>
        </p:nvPicPr>
        <p:blipFill>
          <a:blip r:embed="rId3"/>
          <a:srcRect l="1058" t="4292" r="400" b="1830"/>
          <a:stretch>
            <a:fillRect/>
          </a:stretch>
        </p:blipFill>
        <p:spPr>
          <a:xfrm>
            <a:off x="6387791" y="936025"/>
            <a:ext cx="5596512" cy="2556141"/>
          </a:xfrm>
          <a:prstGeom prst="roundRect">
            <a:avLst>
              <a:gd name="adj" fmla="val 2843"/>
            </a:avLst>
          </a:prstGeom>
        </p:spPr>
      </p:pic>
    </p:spTree>
    <p:extLst>
      <p:ext uri="{BB962C8B-B14F-4D97-AF65-F5344CB8AC3E}">
        <p14:creationId xmlns:p14="http://schemas.microsoft.com/office/powerpoint/2010/main" val="247922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24CDB7-6BCC-C9F9-6045-2EC40CFB60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011CC0-5EA9-8109-5DCF-33FEB4CFC7E4}"/>
              </a:ext>
            </a:extLst>
          </p:cNvPr>
          <p:cNvSpPr>
            <a:spLocks noGrp="1"/>
          </p:cNvSpPr>
          <p:nvPr>
            <p:ph type="title"/>
          </p:nvPr>
        </p:nvSpPr>
        <p:spPr/>
        <p:txBody>
          <a:bodyPr/>
          <a:lstStyle/>
          <a:p>
            <a:r>
              <a:rPr lang="en-GB" noProof="0" dirty="0"/>
              <a:t>The course </a:t>
            </a:r>
            <a:r>
              <a:rPr lang="en-GB" noProof="0" dirty="0">
                <a:solidFill>
                  <a:schemeClr val="accent5"/>
                </a:solidFill>
              </a:rPr>
              <a:t>matters</a:t>
            </a:r>
          </a:p>
        </p:txBody>
      </p:sp>
      <p:sp>
        <p:nvSpPr>
          <p:cNvPr id="7" name="Text Placeholder 6">
            <a:extLst>
              <a:ext uri="{FF2B5EF4-FFF2-40B4-BE49-F238E27FC236}">
                <a16:creationId xmlns:a16="http://schemas.microsoft.com/office/drawing/2014/main" id="{41CC7670-2430-49F3-287B-96E26E93B5D7}"/>
              </a:ext>
            </a:extLst>
          </p:cNvPr>
          <p:cNvSpPr>
            <a:spLocks noGrp="1"/>
          </p:cNvSpPr>
          <p:nvPr>
            <p:ph type="body" sz="quarter" idx="10"/>
          </p:nvPr>
        </p:nvSpPr>
        <p:spPr/>
        <p:txBody>
          <a:bodyPr/>
          <a:lstStyle/>
          <a:p>
            <a:r>
              <a:rPr lang="en-GB" noProof="0"/>
              <a:t>Public</a:t>
            </a:r>
          </a:p>
        </p:txBody>
      </p:sp>
      <p:pic>
        <p:nvPicPr>
          <p:cNvPr id="4" name="Picture 3" descr="A screenshot of a test&#10;&#10;AI-generated content may be incorrect.">
            <a:extLst>
              <a:ext uri="{FF2B5EF4-FFF2-40B4-BE49-F238E27FC236}">
                <a16:creationId xmlns:a16="http://schemas.microsoft.com/office/drawing/2014/main" id="{AAF8C70C-00BA-B73A-A3BB-7A75C212E294}"/>
              </a:ext>
            </a:extLst>
          </p:cNvPr>
          <p:cNvPicPr>
            <a:picLocks noChangeAspect="1"/>
          </p:cNvPicPr>
          <p:nvPr/>
        </p:nvPicPr>
        <p:blipFill>
          <a:blip r:embed="rId4"/>
          <a:stretch>
            <a:fillRect/>
          </a:stretch>
        </p:blipFill>
        <p:spPr>
          <a:xfrm>
            <a:off x="6233996" y="1279176"/>
            <a:ext cx="5294540" cy="5500439"/>
          </a:xfrm>
          <a:prstGeom prst="rect">
            <a:avLst/>
          </a:prstGeom>
        </p:spPr>
      </p:pic>
      <p:sp>
        <p:nvSpPr>
          <p:cNvPr id="3" name="TextBox 2">
            <a:extLst>
              <a:ext uri="{FF2B5EF4-FFF2-40B4-BE49-F238E27FC236}">
                <a16:creationId xmlns:a16="http://schemas.microsoft.com/office/drawing/2014/main" id="{3E6B4644-BC95-6DF5-E1CD-83D06A8FC4B2}"/>
              </a:ext>
            </a:extLst>
          </p:cNvPr>
          <p:cNvSpPr txBox="1"/>
          <p:nvPr/>
        </p:nvSpPr>
        <p:spPr>
          <a:xfrm>
            <a:off x="652403" y="1766473"/>
            <a:ext cx="6112898" cy="2046714"/>
          </a:xfrm>
          <a:prstGeom prst="rect">
            <a:avLst/>
          </a:prstGeom>
          <a:noFill/>
        </p:spPr>
        <p:txBody>
          <a:bodyPr wrap="square">
            <a:spAutoFit/>
          </a:bodyPr>
          <a:lstStyle/>
          <a:p>
            <a:pPr defTabSz="257175">
              <a:spcBef>
                <a:spcPts val="281"/>
              </a:spcBef>
              <a:buClr>
                <a:srgbClr val="FF6451"/>
              </a:buClr>
              <a:defRPr/>
            </a:pPr>
            <a:r>
              <a:rPr lang="en-GB" sz="675" b="1">
                <a:latin typeface="Roboto "/>
                <a:ea typeface="Roboto Light" panose="02000000000000000000" pitchFamily="2" charset="0"/>
                <a:cs typeface="Roboto Light" panose="02000000000000000000" pitchFamily="2" charset="0"/>
              </a:rPr>
              <a:t>Teaching &amp; learning </a:t>
            </a:r>
          </a:p>
          <a:p>
            <a:pPr marL="107156" indent="-107156" defTabSz="257175">
              <a:spcBef>
                <a:spcPts val="281"/>
              </a:spcBef>
              <a:buClr>
                <a:srgbClr val="FF6451"/>
              </a:buClr>
              <a:buFont typeface="Wingdings" panose="05000000000000000000" pitchFamily="2" charset="2"/>
              <a:buChar char="ü"/>
              <a:defRPr/>
            </a:pPr>
            <a:r>
              <a:rPr lang="en-GB" sz="675">
                <a:latin typeface="Roboto Light" panose="02000000000000000000" pitchFamily="2" charset="0"/>
                <a:ea typeface="Roboto Light" panose="02000000000000000000" pitchFamily="2" charset="0"/>
                <a:cs typeface="Roboto Light" panose="02000000000000000000" pitchFamily="2" charset="0"/>
              </a:rPr>
              <a:t> Teaching hours, self-study, lectures, and group work.</a:t>
            </a:r>
          </a:p>
          <a:p>
            <a:pPr defTabSz="257175">
              <a:spcBef>
                <a:spcPts val="281"/>
              </a:spcBef>
              <a:buClr>
                <a:srgbClr val="FF6451"/>
              </a:buClr>
              <a:defRPr/>
            </a:pPr>
            <a:endParaRPr lang="en-GB" sz="675">
              <a:latin typeface="Roboto Light" panose="02000000000000000000" pitchFamily="2" charset="0"/>
              <a:ea typeface="Roboto Light" panose="02000000000000000000" pitchFamily="2" charset="0"/>
              <a:cs typeface="Roboto Light" panose="02000000000000000000" pitchFamily="2" charset="0"/>
            </a:endParaRPr>
          </a:p>
          <a:p>
            <a:pPr defTabSz="257175">
              <a:spcBef>
                <a:spcPts val="281"/>
              </a:spcBef>
              <a:buClr>
                <a:srgbClr val="FF6451"/>
              </a:buClr>
              <a:defRPr/>
            </a:pPr>
            <a:r>
              <a:rPr lang="en-GB" sz="675" b="1">
                <a:latin typeface="Roboto "/>
                <a:ea typeface="Roboto Light" panose="02000000000000000000" pitchFamily="2" charset="0"/>
                <a:cs typeface="Roboto Light" panose="02000000000000000000" pitchFamily="2" charset="0"/>
              </a:rPr>
              <a:t>Assessment &amp; structure</a:t>
            </a:r>
          </a:p>
          <a:p>
            <a:pPr marL="107156" indent="-107156" defTabSz="257175">
              <a:spcBef>
                <a:spcPts val="281"/>
              </a:spcBef>
              <a:buClr>
                <a:srgbClr val="FF6451"/>
              </a:buClr>
              <a:buFont typeface="Wingdings" panose="05000000000000000000" pitchFamily="2" charset="2"/>
              <a:buChar char="ü"/>
              <a:defRPr/>
            </a:pPr>
            <a:r>
              <a:rPr lang="en-GB" sz="675">
                <a:latin typeface="Roboto Light" panose="02000000000000000000" pitchFamily="2" charset="0"/>
                <a:ea typeface="Roboto Light" panose="02000000000000000000" pitchFamily="2" charset="0"/>
                <a:cs typeface="Roboto Light" panose="02000000000000000000" pitchFamily="2" charset="0"/>
              </a:rPr>
              <a:t> Coursework, exams, practical work, and module choices.</a:t>
            </a:r>
          </a:p>
          <a:p>
            <a:pPr defTabSz="257175">
              <a:spcBef>
                <a:spcPts val="281"/>
              </a:spcBef>
              <a:buClr>
                <a:srgbClr val="FF6451"/>
              </a:buClr>
              <a:defRPr/>
            </a:pPr>
            <a:endParaRPr lang="en-GB" sz="675">
              <a:latin typeface="Roboto Light" panose="02000000000000000000" pitchFamily="2" charset="0"/>
              <a:ea typeface="Roboto Light" panose="02000000000000000000" pitchFamily="2" charset="0"/>
              <a:cs typeface="Roboto Light" panose="02000000000000000000" pitchFamily="2" charset="0"/>
            </a:endParaRPr>
          </a:p>
          <a:p>
            <a:pPr defTabSz="257175">
              <a:spcBef>
                <a:spcPts val="281"/>
              </a:spcBef>
              <a:buClr>
                <a:srgbClr val="FF6451"/>
              </a:buClr>
              <a:defRPr/>
            </a:pPr>
            <a:r>
              <a:rPr lang="en-GB" sz="675" b="1">
                <a:latin typeface="Roboto "/>
                <a:ea typeface="Roboto Light" panose="02000000000000000000" pitchFamily="2" charset="0"/>
                <a:cs typeface="Roboto Light" panose="02000000000000000000" pitchFamily="2" charset="0"/>
              </a:rPr>
              <a:t>Entry requirements </a:t>
            </a:r>
          </a:p>
          <a:p>
            <a:pPr marL="107156" indent="-107156" defTabSz="257175">
              <a:spcBef>
                <a:spcPts val="281"/>
              </a:spcBef>
              <a:buClr>
                <a:srgbClr val="FF6451"/>
              </a:buClr>
              <a:buFont typeface="Wingdings" panose="05000000000000000000" pitchFamily="2" charset="2"/>
              <a:buChar char="ü"/>
              <a:defRPr/>
            </a:pPr>
            <a:r>
              <a:rPr lang="en-GB" sz="675">
                <a:latin typeface="Roboto Light" panose="02000000000000000000" pitchFamily="2" charset="0"/>
                <a:ea typeface="Roboto Light" panose="02000000000000000000" pitchFamily="2" charset="0"/>
                <a:cs typeface="Roboto Light" panose="02000000000000000000" pitchFamily="2" charset="0"/>
              </a:rPr>
              <a:t> Grades, skills, interviews, or auditions.</a:t>
            </a:r>
          </a:p>
          <a:p>
            <a:pPr defTabSz="257175">
              <a:spcBef>
                <a:spcPts val="281"/>
              </a:spcBef>
              <a:buClr>
                <a:srgbClr val="FF6451"/>
              </a:buClr>
              <a:defRPr/>
            </a:pPr>
            <a:endParaRPr lang="en-GB" sz="675">
              <a:latin typeface="Roboto Light" panose="02000000000000000000" pitchFamily="2" charset="0"/>
              <a:ea typeface="Roboto Light" panose="02000000000000000000" pitchFamily="2" charset="0"/>
              <a:cs typeface="Roboto Light" panose="02000000000000000000" pitchFamily="2" charset="0"/>
            </a:endParaRPr>
          </a:p>
          <a:p>
            <a:pPr defTabSz="257175">
              <a:spcBef>
                <a:spcPts val="281"/>
              </a:spcBef>
              <a:buClr>
                <a:srgbClr val="FF6451"/>
              </a:buClr>
              <a:defRPr/>
            </a:pPr>
            <a:r>
              <a:rPr lang="en-GB" sz="675" b="1">
                <a:latin typeface="Roboto "/>
                <a:ea typeface="Roboto Light" panose="02000000000000000000" pitchFamily="2" charset="0"/>
                <a:cs typeface="Roboto Light" panose="02000000000000000000" pitchFamily="2" charset="0"/>
              </a:rPr>
              <a:t>Career links </a:t>
            </a:r>
          </a:p>
          <a:p>
            <a:pPr marL="107156" indent="-107156" defTabSz="257175">
              <a:spcBef>
                <a:spcPts val="281"/>
              </a:spcBef>
              <a:buClr>
                <a:srgbClr val="FF6451"/>
              </a:buClr>
              <a:buFont typeface="Wingdings" panose="05000000000000000000" pitchFamily="2" charset="2"/>
              <a:buChar char="ü"/>
              <a:defRPr/>
            </a:pPr>
            <a:r>
              <a:rPr lang="en-GB" sz="675">
                <a:latin typeface="Roboto Light" panose="02000000000000000000" pitchFamily="2" charset="0"/>
                <a:ea typeface="Roboto Light" panose="02000000000000000000" pitchFamily="2" charset="0"/>
                <a:cs typeface="Roboto Light" panose="02000000000000000000" pitchFamily="2" charset="0"/>
              </a:rPr>
              <a:t> Placements, internships and study abroad.</a:t>
            </a:r>
          </a:p>
          <a:p>
            <a:pPr defTabSz="257175">
              <a:spcBef>
                <a:spcPts val="281"/>
              </a:spcBef>
              <a:buClr>
                <a:srgbClr val="FF6451"/>
              </a:buClr>
              <a:defRPr/>
            </a:pPr>
            <a:endParaRPr lang="en-GB" sz="675">
              <a:latin typeface="Roboto Light" panose="02000000000000000000" pitchFamily="2" charset="0"/>
              <a:ea typeface="Roboto Light" panose="02000000000000000000" pitchFamily="2" charset="0"/>
              <a:cs typeface="Roboto Light" panose="02000000000000000000" pitchFamily="2" charset="0"/>
            </a:endParaRPr>
          </a:p>
          <a:p>
            <a:pPr defTabSz="257175">
              <a:spcBef>
                <a:spcPts val="281"/>
              </a:spcBef>
              <a:buClr>
                <a:srgbClr val="FF6451"/>
              </a:buClr>
              <a:defRPr/>
            </a:pPr>
            <a:r>
              <a:rPr lang="en-GB" sz="675" b="1">
                <a:latin typeface="Roboto "/>
                <a:ea typeface="Roboto Light" panose="02000000000000000000" pitchFamily="2" charset="0"/>
                <a:cs typeface="Roboto Light" panose="02000000000000000000" pitchFamily="2" charset="0"/>
              </a:rPr>
              <a:t>Class size &amp; experience </a:t>
            </a:r>
          </a:p>
          <a:p>
            <a:pPr marL="107156" indent="-107156" defTabSz="257175">
              <a:spcBef>
                <a:spcPts val="281"/>
              </a:spcBef>
              <a:buClr>
                <a:srgbClr val="FF6451"/>
              </a:buClr>
              <a:buFont typeface="Wingdings" panose="05000000000000000000" pitchFamily="2" charset="2"/>
              <a:buChar char="ü"/>
              <a:defRPr/>
            </a:pPr>
            <a:r>
              <a:rPr lang="en-GB" sz="675">
                <a:latin typeface="Roboto Light" panose="02000000000000000000" pitchFamily="2" charset="0"/>
                <a:ea typeface="Roboto Light" panose="02000000000000000000" pitchFamily="2" charset="0"/>
                <a:cs typeface="Roboto Light" panose="02000000000000000000" pitchFamily="2" charset="0"/>
              </a:rPr>
              <a:t> Student numbers and learning environment</a:t>
            </a:r>
          </a:p>
        </p:txBody>
      </p:sp>
    </p:spTree>
    <p:custDataLst>
      <p:tags r:id="rId1"/>
    </p:custDataLst>
    <p:extLst>
      <p:ext uri="{BB962C8B-B14F-4D97-AF65-F5344CB8AC3E}">
        <p14:creationId xmlns:p14="http://schemas.microsoft.com/office/powerpoint/2010/main" val="35466565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454960" y="374073"/>
            <a:ext cx="2213040" cy="813887"/>
          </a:xfrm>
          <a:prstGeom prst="rect">
            <a:avLst/>
          </a:prstGeom>
        </p:spPr>
      </p:pic>
      <p:sp>
        <p:nvSpPr>
          <p:cNvPr id="6" name="TextBox 5"/>
          <p:cNvSpPr txBox="1"/>
          <p:nvPr/>
        </p:nvSpPr>
        <p:spPr>
          <a:xfrm>
            <a:off x="7073736" y="2128645"/>
            <a:ext cx="4822701" cy="2569934"/>
          </a:xfrm>
          <a:prstGeom prst="rect">
            <a:avLst/>
          </a:prstGeom>
          <a:noFill/>
        </p:spPr>
        <p:txBody>
          <a:bodyPr wrap="square" rtlCol="0">
            <a:spAutoFit/>
          </a:bodyPr>
          <a:lstStyle/>
          <a:p>
            <a:pPr algn="ctr" defTabSz="914377" eaLnBrk="0" fontAlgn="base" hangingPunct="0">
              <a:spcBef>
                <a:spcPct val="0"/>
              </a:spcBef>
              <a:spcAft>
                <a:spcPct val="0"/>
              </a:spcAft>
            </a:pPr>
            <a:endParaRPr lang="en-GB" sz="2100" b="1" dirty="0">
              <a:solidFill>
                <a:srgbClr val="292934"/>
              </a:solidFill>
              <a:latin typeface="Arial" panose="020B0604020202020204" pitchFamily="34" charset="0"/>
            </a:endParaRPr>
          </a:p>
          <a:p>
            <a:pPr algn="ctr" defTabSz="914377" eaLnBrk="0" fontAlgn="base" hangingPunct="0">
              <a:spcBef>
                <a:spcPct val="0"/>
              </a:spcBef>
              <a:spcAft>
                <a:spcPct val="0"/>
              </a:spcAft>
            </a:pPr>
            <a:r>
              <a:rPr lang="en-GB" sz="2800" b="1" dirty="0">
                <a:solidFill>
                  <a:srgbClr val="292934"/>
                </a:solidFill>
                <a:latin typeface="Arial" panose="020B0604020202020204" pitchFamily="34" charset="0"/>
              </a:rPr>
              <a:t>Code: </a:t>
            </a:r>
            <a:r>
              <a:rPr lang="en-US" sz="2400" dirty="0"/>
              <a:t>dsrsuq53</a:t>
            </a:r>
            <a:endParaRPr lang="en-GB" sz="3200" dirty="0">
              <a:solidFill>
                <a:srgbClr val="3C4043"/>
              </a:solidFill>
              <a:latin typeface="Google Sans Display"/>
            </a:endParaRPr>
          </a:p>
          <a:p>
            <a:pPr algn="ctr" defTabSz="914377" eaLnBrk="0" fontAlgn="base" hangingPunct="0">
              <a:spcBef>
                <a:spcPct val="0"/>
              </a:spcBef>
              <a:spcAft>
                <a:spcPct val="0"/>
              </a:spcAft>
            </a:pPr>
            <a:r>
              <a:rPr lang="en-GB" sz="2800" b="1" dirty="0">
                <a:solidFill>
                  <a:srgbClr val="292934"/>
                </a:solidFill>
                <a:latin typeface="Arial" panose="020B0604020202020204" pitchFamily="34" charset="0"/>
              </a:rPr>
              <a:t>There are 193 of you! (177 joined so far)</a:t>
            </a:r>
          </a:p>
          <a:p>
            <a:pPr algn="ctr" defTabSz="914377" eaLnBrk="0" fontAlgn="base" hangingPunct="0">
              <a:spcBef>
                <a:spcPct val="0"/>
              </a:spcBef>
              <a:spcAft>
                <a:spcPct val="0"/>
              </a:spcAft>
            </a:pPr>
            <a:r>
              <a:rPr lang="en-GB" sz="2800" b="1" dirty="0">
                <a:solidFill>
                  <a:srgbClr val="292934"/>
                </a:solidFill>
                <a:latin typeface="Arial" panose="020B0604020202020204" pitchFamily="34" charset="0"/>
              </a:rPr>
              <a:t>Information here all the time</a:t>
            </a:r>
          </a:p>
        </p:txBody>
      </p:sp>
      <p:pic>
        <p:nvPicPr>
          <p:cNvPr id="3" name="Picture 2">
            <a:extLst>
              <a:ext uri="{FF2B5EF4-FFF2-40B4-BE49-F238E27FC236}">
                <a16:creationId xmlns:a16="http://schemas.microsoft.com/office/drawing/2014/main" id="{8ECA3107-E647-D969-E114-A9571C001917}"/>
              </a:ext>
            </a:extLst>
          </p:cNvPr>
          <p:cNvPicPr>
            <a:picLocks noChangeAspect="1"/>
          </p:cNvPicPr>
          <p:nvPr/>
        </p:nvPicPr>
        <p:blipFill>
          <a:blip r:embed="rId3"/>
          <a:stretch>
            <a:fillRect/>
          </a:stretch>
        </p:blipFill>
        <p:spPr>
          <a:xfrm>
            <a:off x="535709" y="1413164"/>
            <a:ext cx="6187935" cy="4435283"/>
          </a:xfrm>
          <a:prstGeom prst="rect">
            <a:avLst/>
          </a:prstGeom>
        </p:spPr>
      </p:pic>
    </p:spTree>
    <p:extLst>
      <p:ext uri="{BB962C8B-B14F-4D97-AF65-F5344CB8AC3E}">
        <p14:creationId xmlns:p14="http://schemas.microsoft.com/office/powerpoint/2010/main" val="190166241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32487-D5B0-74BD-4003-237B0E0C53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3404B5-85EF-0F26-1E51-6425580FF2D0}"/>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Support, guidance and advice</a:t>
            </a:r>
            <a:endParaRPr lang="en-GB" sz="4000" dirty="0">
              <a:solidFill>
                <a:schemeClr val="bg1"/>
              </a:solidFill>
              <a:latin typeface="Poppins" panose="00000500000000000000" pitchFamily="2" charset="0"/>
              <a:cs typeface="Poppins" panose="00000500000000000000" pitchFamily="2" charset="0"/>
            </a:endParaRPr>
          </a:p>
        </p:txBody>
      </p:sp>
      <p:sp>
        <p:nvSpPr>
          <p:cNvPr id="4" name="Content Placeholder 3">
            <a:extLst>
              <a:ext uri="{FF2B5EF4-FFF2-40B4-BE49-F238E27FC236}">
                <a16:creationId xmlns:a16="http://schemas.microsoft.com/office/drawing/2014/main" id="{C0A10D92-B280-47DF-8511-3BDB62D6C038}"/>
              </a:ext>
            </a:extLst>
          </p:cNvPr>
          <p:cNvSpPr>
            <a:spLocks noGrp="1"/>
          </p:cNvSpPr>
          <p:nvPr>
            <p:ph idx="1"/>
          </p:nvPr>
        </p:nvSpPr>
        <p:spPr>
          <a:xfrm>
            <a:off x="703273" y="2268927"/>
            <a:ext cx="10515600" cy="4033511"/>
          </a:xfrm>
        </p:spPr>
        <p:txBody>
          <a:bodyPr>
            <a:normAutofit fontScale="92500" lnSpcReduction="20000"/>
          </a:bodyPr>
          <a:lstStyle/>
          <a:p>
            <a:r>
              <a:rPr lang="en-GB" dirty="0">
                <a:latin typeface="+mn-lt"/>
              </a:rPr>
              <a:t>Numerous opportunities posted in the GC page</a:t>
            </a:r>
          </a:p>
          <a:p>
            <a:r>
              <a:rPr lang="en-GB" dirty="0">
                <a:latin typeface="+mn-lt"/>
              </a:rPr>
              <a:t>Students have had the process explained to them, twice in Y12, including personal statements open days, a </a:t>
            </a:r>
            <a:r>
              <a:rPr lang="en-GB" b="1" u="sng" dirty="0">
                <a:latin typeface="+mn-lt"/>
              </a:rPr>
              <a:t>brief</a:t>
            </a:r>
            <a:r>
              <a:rPr lang="en-GB" dirty="0">
                <a:latin typeface="+mn-lt"/>
              </a:rPr>
              <a:t> summary of student finance, how to book accommodation</a:t>
            </a:r>
          </a:p>
          <a:p>
            <a:r>
              <a:rPr lang="en-GB" dirty="0">
                <a:latin typeface="+mn-lt"/>
              </a:rPr>
              <a:t>The have been given a virtual tour of the functions for researching courses using the UCAS hub</a:t>
            </a:r>
          </a:p>
          <a:p>
            <a:r>
              <a:rPr lang="en-GB" dirty="0">
                <a:latin typeface="+mn-lt"/>
              </a:rPr>
              <a:t>They have had a step-by-step guide to completing the application shared with them</a:t>
            </a:r>
          </a:p>
          <a:p>
            <a:r>
              <a:rPr lang="en-GB" dirty="0">
                <a:latin typeface="+mn-lt"/>
              </a:rPr>
              <a:t>They now have the buzzword and are ready to start completing and further researching their application before the Predicted Grades are published in September</a:t>
            </a:r>
          </a:p>
          <a:p>
            <a:pPr marL="0" indent="0">
              <a:buNone/>
            </a:pPr>
            <a:endParaRPr lang="en-GB" dirty="0">
              <a:latin typeface="+mn-lt"/>
            </a:endParaRPr>
          </a:p>
        </p:txBody>
      </p:sp>
    </p:spTree>
    <p:extLst>
      <p:ext uri="{BB962C8B-B14F-4D97-AF65-F5344CB8AC3E}">
        <p14:creationId xmlns:p14="http://schemas.microsoft.com/office/powerpoint/2010/main" val="1001164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8E720-071E-4E24-ABCA-A4AFEBC25092}"/>
              </a:ext>
            </a:extLst>
          </p:cNvPr>
          <p:cNvSpPr txBox="1">
            <a:spLocks noGrp="1"/>
          </p:cNvSpPr>
          <p:nvPr>
            <p:ph type="title"/>
          </p:nvPr>
        </p:nvSpPr>
        <p:spPr>
          <a:xfrm>
            <a:off x="3350171" y="290926"/>
            <a:ext cx="4539840" cy="670073"/>
          </a:xfrm>
        </p:spPr>
        <p:txBody>
          <a:bodyPr>
            <a:normAutofit fontScale="90000"/>
          </a:bodyPr>
          <a:lstStyle/>
          <a:p>
            <a:pPr lvl="0"/>
            <a:r>
              <a:rPr lang="en-GB" sz="3200" dirty="0"/>
              <a:t>Timeline for 2027 entry</a:t>
            </a:r>
          </a:p>
        </p:txBody>
      </p:sp>
      <p:sp>
        <p:nvSpPr>
          <p:cNvPr id="4" name="Date Placeholder 3">
            <a:extLst>
              <a:ext uri="{FF2B5EF4-FFF2-40B4-BE49-F238E27FC236}">
                <a16:creationId xmlns:a16="http://schemas.microsoft.com/office/drawing/2014/main" id="{D33690D5-7909-431A-9DFB-8CCF08DE8C9D}"/>
              </a:ext>
            </a:extLst>
          </p:cNvPr>
          <p:cNvSpPr txBox="1"/>
          <p:nvPr/>
        </p:nvSpPr>
        <p:spPr>
          <a:xfrm>
            <a:off x="7487850" y="5661025"/>
            <a:ext cx="2342601" cy="235971"/>
          </a:xfrm>
          <a:prstGeom prst="rect">
            <a:avLst/>
          </a:prstGeom>
          <a:noFill/>
          <a:ln cap="flat">
            <a:noFill/>
          </a:ln>
        </p:spPr>
        <p:txBody>
          <a:bodyPr vert="horz" wrap="square" lIns="91440" tIns="45720" rIns="0" bIns="45720" anchor="ctr" anchorCtr="0" compatLnSpc="1">
            <a:noAutofit/>
          </a:bodyPr>
          <a:lstStyle/>
          <a:p>
            <a:pPr algn="r" defTabSz="457178">
              <a:defRPr sz="1800" b="0" i="0" u="none" strike="noStrike" kern="0" cap="none" spc="0" baseline="0">
                <a:solidFill>
                  <a:srgbClr val="000000"/>
                </a:solidFill>
                <a:uFillTx/>
              </a:defRPr>
            </a:pPr>
            <a:endParaRPr lang="en-US" sz="900" kern="0" dirty="0">
              <a:solidFill>
                <a:srgbClr val="FFFFFF"/>
              </a:solidFill>
              <a:latin typeface="Calibri"/>
            </a:endParaRPr>
          </a:p>
        </p:txBody>
      </p:sp>
      <p:sp>
        <p:nvSpPr>
          <p:cNvPr id="6" name="Slide Number Placeholder 5">
            <a:extLst>
              <a:ext uri="{FF2B5EF4-FFF2-40B4-BE49-F238E27FC236}">
                <a16:creationId xmlns:a16="http://schemas.microsoft.com/office/drawing/2014/main" id="{00EB0B4B-00F0-4182-822F-D5CE684194ED}"/>
              </a:ext>
            </a:extLst>
          </p:cNvPr>
          <p:cNvSpPr txBox="1"/>
          <p:nvPr/>
        </p:nvSpPr>
        <p:spPr>
          <a:xfrm>
            <a:off x="9830440" y="5661026"/>
            <a:ext cx="550221" cy="226341"/>
          </a:xfrm>
          <a:prstGeom prst="rect">
            <a:avLst/>
          </a:prstGeom>
          <a:noFill/>
          <a:ln cap="flat">
            <a:noFill/>
          </a:ln>
        </p:spPr>
        <p:txBody>
          <a:bodyPr vert="horz" wrap="square" lIns="91440" tIns="45720" rIns="91440" bIns="45720" anchor="ctr" anchorCtr="0" compatLnSpc="1">
            <a:noAutofit/>
          </a:bodyPr>
          <a:lstStyle/>
          <a:p>
            <a:pPr defTabSz="457178">
              <a:defRPr sz="1800" b="0" i="0" u="none" strike="noStrike" kern="0" cap="none" spc="0" baseline="0">
                <a:solidFill>
                  <a:srgbClr val="000000"/>
                </a:solidFill>
                <a:uFillTx/>
              </a:defRPr>
            </a:pPr>
            <a:r>
              <a:rPr lang="en-US" sz="900" kern="0" dirty="0">
                <a:solidFill>
                  <a:srgbClr val="FFFFFF"/>
                </a:solidFill>
                <a:latin typeface="Calibri"/>
              </a:rPr>
              <a:t>|   </a:t>
            </a:r>
            <a:fld id="{314032A3-A075-4877-BE4B-4988CFAE48FB}" type="slidenum">
              <a:rPr sz="900" kern="0">
                <a:solidFill>
                  <a:srgbClr val="FFFFFF"/>
                </a:solidFill>
                <a:latin typeface="Calibri"/>
              </a:rPr>
              <a:pPr defTabSz="457178">
                <a:defRPr sz="1800" b="0" i="0" u="none" strike="noStrike" kern="0" cap="none" spc="0" baseline="0">
                  <a:solidFill>
                    <a:srgbClr val="000000"/>
                  </a:solidFill>
                  <a:uFillTx/>
                </a:defRPr>
              </a:pPr>
              <a:t>10</a:t>
            </a:fld>
            <a:endParaRPr lang="en-US" sz="900" kern="0" dirty="0">
              <a:solidFill>
                <a:srgbClr val="FFFFFF"/>
              </a:solidFill>
              <a:latin typeface="Calibri"/>
            </a:endParaRPr>
          </a:p>
        </p:txBody>
      </p:sp>
      <p:sp>
        <p:nvSpPr>
          <p:cNvPr id="3" name="Arrow: Right 2">
            <a:extLst>
              <a:ext uri="{FF2B5EF4-FFF2-40B4-BE49-F238E27FC236}">
                <a16:creationId xmlns:a16="http://schemas.microsoft.com/office/drawing/2014/main" id="{054B1FA9-8231-852E-1770-1668559FED74}"/>
              </a:ext>
            </a:extLst>
          </p:cNvPr>
          <p:cNvSpPr/>
          <p:nvPr/>
        </p:nvSpPr>
        <p:spPr>
          <a:xfrm>
            <a:off x="129944" y="3933042"/>
            <a:ext cx="1201529" cy="76001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graphicFrame>
        <p:nvGraphicFramePr>
          <p:cNvPr id="8" name="Table 7">
            <a:extLst>
              <a:ext uri="{FF2B5EF4-FFF2-40B4-BE49-F238E27FC236}">
                <a16:creationId xmlns:a16="http://schemas.microsoft.com/office/drawing/2014/main" id="{C5BC39F6-DDC7-E6B4-A47E-D0425DFF7AA2}"/>
              </a:ext>
            </a:extLst>
          </p:cNvPr>
          <p:cNvGraphicFramePr>
            <a:graphicFrameLocks noGrp="1"/>
          </p:cNvGraphicFramePr>
          <p:nvPr>
            <p:extLst>
              <p:ext uri="{D42A27DB-BD31-4B8C-83A1-F6EECF244321}">
                <p14:modId xmlns:p14="http://schemas.microsoft.com/office/powerpoint/2010/main" val="3233590139"/>
              </p:ext>
            </p:extLst>
          </p:nvPr>
        </p:nvGraphicFramePr>
        <p:xfrm>
          <a:off x="1641692" y="1501945"/>
          <a:ext cx="9632104" cy="5236210"/>
        </p:xfrm>
        <a:graphic>
          <a:graphicData uri="http://schemas.openxmlformats.org/drawingml/2006/table">
            <a:tbl>
              <a:tblPr firstRow="1" firstCol="1" bandRow="1"/>
              <a:tblGrid>
                <a:gridCol w="2549373">
                  <a:extLst>
                    <a:ext uri="{9D8B030D-6E8A-4147-A177-3AD203B41FA5}">
                      <a16:colId xmlns:a16="http://schemas.microsoft.com/office/drawing/2014/main" val="786935538"/>
                    </a:ext>
                  </a:extLst>
                </a:gridCol>
                <a:gridCol w="7082731">
                  <a:extLst>
                    <a:ext uri="{9D8B030D-6E8A-4147-A177-3AD203B41FA5}">
                      <a16:colId xmlns:a16="http://schemas.microsoft.com/office/drawing/2014/main" val="1090114314"/>
                    </a:ext>
                  </a:extLst>
                </a:gridCol>
              </a:tblGrid>
              <a:tr h="374015">
                <a:tc>
                  <a:txBody>
                    <a:bodyPr/>
                    <a:lstStyle/>
                    <a:p>
                      <a:pPr>
                        <a:lnSpc>
                          <a:spcPct val="107000"/>
                        </a:lnSpc>
                        <a:spcAft>
                          <a:spcPts val="0"/>
                        </a:spcAft>
                      </a:pPr>
                      <a:r>
                        <a:rPr lang="en-GB" sz="2400" b="1">
                          <a:effectLst/>
                          <a:latin typeface="Calibri" panose="020F0502020204030204" pitchFamily="34" charset="0"/>
                          <a:ea typeface="Calibri" panose="020F0502020204030204" pitchFamily="34" charset="0"/>
                          <a:cs typeface="Times New Roman" panose="02020603050405020304" pitchFamily="18" charset="0"/>
                        </a:rPr>
                        <a:t>Date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UCAS process for 2025 entry</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29292084"/>
                  </a:ext>
                </a:extLst>
              </a:tr>
              <a:tr h="374015">
                <a:tc>
                  <a:txBody>
                    <a:bodyPr/>
                    <a:lstStyle/>
                    <a:p>
                      <a:pPr>
                        <a:lnSpc>
                          <a:spcPct val="107000"/>
                        </a:lnSpc>
                        <a:spcAft>
                          <a:spcPts val="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NOW</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en-GB"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Register on UCAS hub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656601810"/>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28</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400" dirty="0">
                          <a:effectLst/>
                          <a:latin typeface="Calibri" panose="020F0502020204030204" pitchFamily="34" charset="0"/>
                          <a:ea typeface="Calibri" panose="020F0502020204030204" pitchFamily="34" charset="0"/>
                          <a:cs typeface="Times New Roman" panose="02020603050405020304" pitchFamily="18" charset="0"/>
                        </a:rPr>
                        <a:t> April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UCAS 2026 courses in search tool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57706115"/>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12</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400" dirty="0">
                          <a:effectLst/>
                          <a:latin typeface="Calibri" panose="020F0502020204030204" pitchFamily="34" charset="0"/>
                          <a:ea typeface="Calibri" panose="020F0502020204030204" pitchFamily="34" charset="0"/>
                          <a:cs typeface="Times New Roman" panose="02020603050405020304" pitchFamily="18" charset="0"/>
                        </a:rPr>
                        <a:t> May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UCAS 2025 system live </a:t>
                      </a:r>
                      <a:r>
                        <a:rPr lang="en-GB" sz="24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(not for MES students)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1263611"/>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11</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400" dirty="0">
                          <a:effectLst/>
                          <a:latin typeface="Calibri" panose="020F0502020204030204" pitchFamily="34" charset="0"/>
                          <a:ea typeface="Calibri" panose="020F0502020204030204" pitchFamily="34" charset="0"/>
                          <a:cs typeface="Times New Roman" panose="02020603050405020304" pitchFamily="18" charset="0"/>
                        </a:rPr>
                        <a:t> May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MES UCAS The process explained</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9137604"/>
                  </a:ext>
                </a:extLst>
              </a:tr>
              <a:tr h="374015">
                <a:tc>
                  <a:txBody>
                    <a:bodyPr/>
                    <a:lstStyle/>
                    <a:p>
                      <a:pPr>
                        <a:lnSpc>
                          <a:spcPct val="107000"/>
                        </a:lnSpc>
                        <a:spcAft>
                          <a:spcPts val="0"/>
                        </a:spcAft>
                      </a:pPr>
                      <a:r>
                        <a:rPr lang="en-GB"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a:t>
                      </a:r>
                      <a:r>
                        <a:rPr lang="en-GB" sz="2400" baseline="30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nd</a:t>
                      </a:r>
                      <a:r>
                        <a:rPr lang="en-GB"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July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MES UCAS Application launch assembly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0310606"/>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15</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400" dirty="0">
                          <a:effectLst/>
                          <a:latin typeface="Calibri" panose="020F0502020204030204" pitchFamily="34" charset="0"/>
                          <a:ea typeface="Calibri" panose="020F0502020204030204" pitchFamily="34" charset="0"/>
                          <a:cs typeface="Times New Roman" panose="02020603050405020304" pitchFamily="18" charset="0"/>
                        </a:rPr>
                        <a:t> July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MES personal statements assembly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8256925"/>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14</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400" dirty="0">
                          <a:effectLst/>
                          <a:latin typeface="Calibri" panose="020F0502020204030204" pitchFamily="34" charset="0"/>
                          <a:ea typeface="Calibri" panose="020F0502020204030204" pitchFamily="34" charset="0"/>
                          <a:cs typeface="Times New Roman" panose="02020603050405020304" pitchFamily="18" charset="0"/>
                        </a:rPr>
                        <a:t> July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MES UCAS Parents Information Evening - 6.00pm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7278282"/>
                  </a:ext>
                </a:extLst>
              </a:tr>
              <a:tr h="374015">
                <a:tc>
                  <a:txBody>
                    <a:bodyPr/>
                    <a:lstStyle/>
                    <a:p>
                      <a:pPr>
                        <a:lnSpc>
                          <a:spcPct val="107000"/>
                        </a:lnSpc>
                        <a:spcAft>
                          <a:spcPts val="0"/>
                        </a:spcAft>
                      </a:pPr>
                      <a:r>
                        <a:rPr lang="en-GB" sz="2400">
                          <a:effectLst/>
                          <a:latin typeface="Calibri" panose="020F0502020204030204" pitchFamily="34" charset="0"/>
                          <a:ea typeface="Calibri" panose="020F0502020204030204" pitchFamily="34" charset="0"/>
                          <a:cs typeface="Times New Roman" panose="02020603050405020304" pitchFamily="18" charset="0"/>
                        </a:rPr>
                        <a:t>17</a:t>
                      </a:r>
                      <a:r>
                        <a:rPr lang="en-GB" sz="2400" baseline="30000">
                          <a:effectLst/>
                          <a:latin typeface="Calibri" panose="020F0502020204030204" pitchFamily="34" charset="0"/>
                          <a:ea typeface="Calibri" panose="020F0502020204030204" pitchFamily="34" charset="0"/>
                          <a:cs typeface="Times New Roman" panose="02020603050405020304" pitchFamily="18" charset="0"/>
                        </a:rPr>
                        <a:t>th</a:t>
                      </a:r>
                      <a:r>
                        <a:rPr lang="en-GB" sz="2400">
                          <a:effectLst/>
                          <a:latin typeface="Calibri" panose="020F0502020204030204" pitchFamily="34" charset="0"/>
                          <a:ea typeface="Calibri" panose="020F0502020204030204" pitchFamily="34" charset="0"/>
                          <a:cs typeface="Times New Roman" panose="02020603050405020304" pitchFamily="18" charset="0"/>
                        </a:rPr>
                        <a:t> </a:t>
                      </a:r>
                      <a:r>
                        <a:rPr lang="en-GB" sz="2400" dirty="0">
                          <a:effectLst/>
                          <a:latin typeface="Calibri" panose="020F0502020204030204" pitchFamily="34" charset="0"/>
                          <a:ea typeface="Calibri" panose="020F0502020204030204" pitchFamily="34" charset="0"/>
                          <a:cs typeface="Times New Roman" panose="02020603050405020304" pitchFamily="18" charset="0"/>
                        </a:rPr>
                        <a:t>July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Future Pathways day - Personal Statement session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9557846"/>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18</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400" dirty="0">
                          <a:effectLst/>
                          <a:latin typeface="Calibri" panose="020F0502020204030204" pitchFamily="34" charset="0"/>
                          <a:ea typeface="Calibri" panose="020F0502020204030204" pitchFamily="34" charset="0"/>
                          <a:cs typeface="Times New Roman" panose="02020603050405020304" pitchFamily="18" charset="0"/>
                        </a:rPr>
                        <a:t> Sept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UCAS predicted grades to be published from this date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23131079"/>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st</a:t>
                      </a:r>
                      <a:r>
                        <a:rPr lang="en-GB" sz="2400" dirty="0">
                          <a:effectLst/>
                          <a:latin typeface="Calibri" panose="020F0502020204030204" pitchFamily="34" charset="0"/>
                          <a:ea typeface="Calibri" panose="020F0502020204030204" pitchFamily="34" charset="0"/>
                          <a:cs typeface="Times New Roman" panose="02020603050405020304" pitchFamily="18" charset="0"/>
                        </a:rPr>
                        <a:t> October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MES Early Entry deadline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858148563"/>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15</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400" dirty="0">
                          <a:effectLst/>
                          <a:latin typeface="Calibri" panose="020F0502020204030204" pitchFamily="34" charset="0"/>
                          <a:ea typeface="Calibri" panose="020F0502020204030204" pitchFamily="34" charset="0"/>
                          <a:cs typeface="Times New Roman" panose="02020603050405020304" pitchFamily="18" charset="0"/>
                        </a:rPr>
                        <a:t> October 18:00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UCAS Early Entry deadline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7430672"/>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4th January 2026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MES UCAS deadline </a:t>
                      </a:r>
                      <a:endParaRPr lang="en-GB" sz="24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832792184"/>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13th January 2026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UCAS Equal Consideration deadline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71792279"/>
                  </a:ext>
                </a:extLst>
              </a:tr>
            </a:tbl>
          </a:graphicData>
        </a:graphic>
      </p:graphicFrame>
    </p:spTree>
    <p:custDataLst>
      <p:tags r:id="rId1"/>
    </p:custDataLst>
    <p:extLst>
      <p:ext uri="{BB962C8B-B14F-4D97-AF65-F5344CB8AC3E}">
        <p14:creationId xmlns:p14="http://schemas.microsoft.com/office/powerpoint/2010/main" val="163252834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EAF22-14FF-E2B9-62ED-B0CA68E736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E8A426-3AA5-5923-A059-C26FD9C496D4}"/>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Overall summary of the process</a:t>
            </a:r>
            <a:endParaRPr lang="en-GB" sz="4000" dirty="0">
              <a:solidFill>
                <a:schemeClr val="bg1"/>
              </a:solidFill>
              <a:latin typeface="Poppins" panose="00000500000000000000" pitchFamily="2" charset="0"/>
              <a:cs typeface="Poppins" panose="00000500000000000000" pitchFamily="2" charset="0"/>
            </a:endParaRPr>
          </a:p>
        </p:txBody>
      </p:sp>
      <p:sp>
        <p:nvSpPr>
          <p:cNvPr id="4" name="Content Placeholder 3">
            <a:extLst>
              <a:ext uri="{FF2B5EF4-FFF2-40B4-BE49-F238E27FC236}">
                <a16:creationId xmlns:a16="http://schemas.microsoft.com/office/drawing/2014/main" id="{AA7D2AB3-23EF-B946-E42A-54694786AF80}"/>
              </a:ext>
            </a:extLst>
          </p:cNvPr>
          <p:cNvSpPr>
            <a:spLocks noGrp="1"/>
          </p:cNvSpPr>
          <p:nvPr>
            <p:ph idx="1"/>
          </p:nvPr>
        </p:nvSpPr>
        <p:spPr>
          <a:xfrm>
            <a:off x="298174" y="2268927"/>
            <a:ext cx="10920699" cy="4033511"/>
          </a:xfrm>
        </p:spPr>
        <p:txBody>
          <a:bodyPr>
            <a:normAutofit fontScale="85000" lnSpcReduction="20000"/>
          </a:bodyPr>
          <a:lstStyle/>
          <a:p>
            <a:pPr marL="0" indent="0">
              <a:buNone/>
            </a:pPr>
            <a:r>
              <a:rPr lang="en-GB" dirty="0">
                <a:latin typeface="Arial" panose="020B0604020202020204" pitchFamily="34" charset="0"/>
                <a:cs typeface="Arial" panose="020B0604020202020204" pitchFamily="34" charset="0"/>
              </a:rPr>
              <a:t>Students shortlist potential courses using UCAS hub</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Students complete all sections of the application, including the personal statement</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School shares predicted grades from September 18</a:t>
            </a:r>
            <a:r>
              <a:rPr lang="en-GB" baseline="30000" dirty="0">
                <a:latin typeface="Arial" panose="020B0604020202020204" pitchFamily="34" charset="0"/>
                <a:cs typeface="Arial" panose="020B0604020202020204" pitchFamily="34" charset="0"/>
              </a:rPr>
              <a:t>th</a:t>
            </a: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Students apply by 1</a:t>
            </a:r>
            <a:r>
              <a:rPr lang="en-GB" baseline="30000" dirty="0">
                <a:latin typeface="Arial" panose="020B0604020202020204" pitchFamily="34" charset="0"/>
                <a:cs typeface="Arial" panose="020B0604020202020204" pitchFamily="34" charset="0"/>
              </a:rPr>
              <a:t>st</a:t>
            </a:r>
            <a:r>
              <a:rPr lang="en-GB" dirty="0">
                <a:latin typeface="Arial" panose="020B0604020202020204" pitchFamily="34" charset="0"/>
                <a:cs typeface="Arial" panose="020B0604020202020204" pitchFamily="34" charset="0"/>
              </a:rPr>
              <a:t> Oct – early entrants; or 4</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Jan – everyone else</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Once submitted, school adds Predicted Grades and references and then sends to UCAS</a:t>
            </a:r>
          </a:p>
        </p:txBody>
      </p:sp>
    </p:spTree>
    <p:extLst>
      <p:ext uri="{BB962C8B-B14F-4D97-AF65-F5344CB8AC3E}">
        <p14:creationId xmlns:p14="http://schemas.microsoft.com/office/powerpoint/2010/main" val="34639383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781D72-01EC-E3BC-D12B-1D42BC0FD1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86C76C-F33B-8804-905A-69DEA04D12BF}"/>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Eligibility criteria</a:t>
            </a:r>
            <a:endParaRPr lang="en-GB" sz="4000" dirty="0">
              <a:solidFill>
                <a:schemeClr val="bg1"/>
              </a:solidFill>
              <a:latin typeface="Poppins" panose="00000500000000000000" pitchFamily="2" charset="0"/>
              <a:cs typeface="Poppins" panose="00000500000000000000" pitchFamily="2" charset="0"/>
            </a:endParaRPr>
          </a:p>
        </p:txBody>
      </p:sp>
      <p:sp>
        <p:nvSpPr>
          <p:cNvPr id="4" name="Content Placeholder 3">
            <a:extLst>
              <a:ext uri="{FF2B5EF4-FFF2-40B4-BE49-F238E27FC236}">
                <a16:creationId xmlns:a16="http://schemas.microsoft.com/office/drawing/2014/main" id="{9087BD1A-0B46-6E81-0F7E-C7026081C180}"/>
              </a:ext>
            </a:extLst>
          </p:cNvPr>
          <p:cNvSpPr>
            <a:spLocks noGrp="1"/>
          </p:cNvSpPr>
          <p:nvPr>
            <p:ph idx="1"/>
          </p:nvPr>
        </p:nvSpPr>
        <p:spPr>
          <a:xfrm>
            <a:off x="357810" y="2268927"/>
            <a:ext cx="11459816" cy="4033511"/>
          </a:xfrm>
        </p:spPr>
        <p:txBody>
          <a:bodyPr>
            <a:normAutofit fontScale="92500" lnSpcReduction="10000"/>
          </a:bodyPr>
          <a:lstStyle/>
          <a:p>
            <a:pPr>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University courses will normally include an offer based on 3 A-levels.</a:t>
            </a:r>
          </a:p>
          <a:p>
            <a:pPr>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(BTECs are equivalent Level 3 courses)</a:t>
            </a:r>
          </a:p>
          <a:p>
            <a:pPr>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Some universities use tariff points – but many do not.</a:t>
            </a:r>
          </a:p>
          <a:p>
            <a:pPr>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Other evidence such as GCSEs, </a:t>
            </a:r>
            <a:r>
              <a:rPr lang="en-GB" b="1" u="sng" dirty="0">
                <a:latin typeface="Calibri" panose="020F0502020204030204" pitchFamily="34" charset="0"/>
                <a:ea typeface="Calibri" panose="020F0502020204030204" pitchFamily="34" charset="0"/>
                <a:cs typeface="Times New Roman" panose="02020603050405020304" pitchFamily="18" charset="0"/>
              </a:rPr>
              <a:t>external tests</a:t>
            </a:r>
            <a:r>
              <a:rPr lang="en-GB" dirty="0">
                <a:latin typeface="Calibri" panose="020F0502020204030204" pitchFamily="34" charset="0"/>
                <a:ea typeface="Calibri" panose="020F0502020204030204" pitchFamily="34" charset="0"/>
                <a:cs typeface="Times New Roman" panose="02020603050405020304" pitchFamily="18" charset="0"/>
              </a:rPr>
              <a:t>, personal statement, work experience </a:t>
            </a:r>
            <a:r>
              <a:rPr lang="en-GB">
                <a:latin typeface="Calibri" panose="020F0502020204030204" pitchFamily="34" charset="0"/>
                <a:ea typeface="Calibri" panose="020F0502020204030204" pitchFamily="34" charset="0"/>
                <a:cs typeface="Times New Roman" panose="02020603050405020304" pitchFamily="18" charset="0"/>
              </a:rPr>
              <a:t>and references are </a:t>
            </a:r>
            <a:r>
              <a:rPr lang="en-GB" dirty="0">
                <a:latin typeface="Calibri" panose="020F0502020204030204" pitchFamily="34" charset="0"/>
                <a:ea typeface="Calibri" panose="020F0502020204030204" pitchFamily="34" charset="0"/>
                <a:cs typeface="Times New Roman" panose="02020603050405020304" pitchFamily="18" charset="0"/>
              </a:rPr>
              <a:t>considered in order to make an offer decision.  Interviews are also used for some competitive courses.</a:t>
            </a:r>
          </a:p>
          <a:p>
            <a:pPr>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Students will likely receive a conditional offer that will be confirmed on results day</a:t>
            </a:r>
          </a:p>
          <a:p>
            <a:pPr>
              <a:lnSpc>
                <a:spcPct val="107000"/>
              </a:lnSpc>
              <a:spcAft>
                <a:spcPts val="800"/>
              </a:spcAft>
              <a:buNone/>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217131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6E36B2-5B69-F3E4-B5CA-3D7605F125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4C07FE-ED68-036A-439B-07ED8AE752DE}"/>
              </a:ext>
            </a:extLst>
          </p:cNvPr>
          <p:cNvSpPr>
            <a:spLocks noGrp="1"/>
          </p:cNvSpPr>
          <p:nvPr>
            <p:ph type="title"/>
          </p:nvPr>
        </p:nvSpPr>
        <p:spPr/>
        <p:txBody>
          <a:bodyPr/>
          <a:lstStyle/>
          <a:p>
            <a:r>
              <a:rPr lang="en-GB" noProof="0" dirty="0"/>
              <a:t>The course </a:t>
            </a:r>
            <a:r>
              <a:rPr lang="en-GB" noProof="0" dirty="0">
                <a:solidFill>
                  <a:schemeClr val="accent5"/>
                </a:solidFill>
              </a:rPr>
              <a:t>matters</a:t>
            </a:r>
          </a:p>
        </p:txBody>
      </p:sp>
      <p:sp>
        <p:nvSpPr>
          <p:cNvPr id="7" name="Text Placeholder 6">
            <a:extLst>
              <a:ext uri="{FF2B5EF4-FFF2-40B4-BE49-F238E27FC236}">
                <a16:creationId xmlns:a16="http://schemas.microsoft.com/office/drawing/2014/main" id="{B3FF3020-B0F7-2598-4316-1FF421B5194E}"/>
              </a:ext>
            </a:extLst>
          </p:cNvPr>
          <p:cNvSpPr>
            <a:spLocks noGrp="1"/>
          </p:cNvSpPr>
          <p:nvPr>
            <p:ph type="body" sz="quarter" idx="10"/>
          </p:nvPr>
        </p:nvSpPr>
        <p:spPr/>
        <p:txBody>
          <a:bodyPr/>
          <a:lstStyle/>
          <a:p>
            <a:r>
              <a:rPr lang="en-GB" noProof="0"/>
              <a:t>Public</a:t>
            </a:r>
          </a:p>
        </p:txBody>
      </p:sp>
      <p:pic>
        <p:nvPicPr>
          <p:cNvPr id="4" name="Picture 3" descr="A screenshot of a test&#10;&#10;AI-generated content may be incorrect.">
            <a:extLst>
              <a:ext uri="{FF2B5EF4-FFF2-40B4-BE49-F238E27FC236}">
                <a16:creationId xmlns:a16="http://schemas.microsoft.com/office/drawing/2014/main" id="{A5E211C0-00BD-58F5-8135-6F0A9557DE44}"/>
              </a:ext>
            </a:extLst>
          </p:cNvPr>
          <p:cNvPicPr>
            <a:picLocks noChangeAspect="1"/>
          </p:cNvPicPr>
          <p:nvPr/>
        </p:nvPicPr>
        <p:blipFill>
          <a:blip r:embed="rId4"/>
          <a:stretch>
            <a:fillRect/>
          </a:stretch>
        </p:blipFill>
        <p:spPr>
          <a:xfrm>
            <a:off x="6233996" y="1279176"/>
            <a:ext cx="5294540" cy="5500439"/>
          </a:xfrm>
          <a:prstGeom prst="rect">
            <a:avLst/>
          </a:prstGeom>
        </p:spPr>
      </p:pic>
      <p:sp>
        <p:nvSpPr>
          <p:cNvPr id="3" name="TextBox 2">
            <a:extLst>
              <a:ext uri="{FF2B5EF4-FFF2-40B4-BE49-F238E27FC236}">
                <a16:creationId xmlns:a16="http://schemas.microsoft.com/office/drawing/2014/main" id="{56DBB81C-F6A5-C789-9014-51F2A4E47CFA}"/>
              </a:ext>
            </a:extLst>
          </p:cNvPr>
          <p:cNvSpPr txBox="1"/>
          <p:nvPr/>
        </p:nvSpPr>
        <p:spPr>
          <a:xfrm>
            <a:off x="652403" y="1766473"/>
            <a:ext cx="6112898" cy="2046714"/>
          </a:xfrm>
          <a:prstGeom prst="rect">
            <a:avLst/>
          </a:prstGeom>
          <a:noFill/>
        </p:spPr>
        <p:txBody>
          <a:bodyPr wrap="square">
            <a:spAutoFit/>
          </a:bodyPr>
          <a:lstStyle/>
          <a:p>
            <a:pPr defTabSz="257175">
              <a:spcBef>
                <a:spcPts val="281"/>
              </a:spcBef>
              <a:buClr>
                <a:srgbClr val="FF6451"/>
              </a:buClr>
              <a:defRPr/>
            </a:pPr>
            <a:r>
              <a:rPr lang="en-GB" sz="675" b="1">
                <a:latin typeface="Roboto "/>
                <a:ea typeface="Roboto Light" panose="02000000000000000000" pitchFamily="2" charset="0"/>
                <a:cs typeface="Roboto Light" panose="02000000000000000000" pitchFamily="2" charset="0"/>
              </a:rPr>
              <a:t>Teaching &amp; learning </a:t>
            </a:r>
          </a:p>
          <a:p>
            <a:pPr marL="107156" indent="-107156" defTabSz="257175">
              <a:spcBef>
                <a:spcPts val="281"/>
              </a:spcBef>
              <a:buClr>
                <a:srgbClr val="FF6451"/>
              </a:buClr>
              <a:buFont typeface="Wingdings" panose="05000000000000000000" pitchFamily="2" charset="2"/>
              <a:buChar char="ü"/>
              <a:defRPr/>
            </a:pPr>
            <a:r>
              <a:rPr lang="en-GB" sz="675">
                <a:latin typeface="Roboto Light" panose="02000000000000000000" pitchFamily="2" charset="0"/>
                <a:ea typeface="Roboto Light" panose="02000000000000000000" pitchFamily="2" charset="0"/>
                <a:cs typeface="Roboto Light" panose="02000000000000000000" pitchFamily="2" charset="0"/>
              </a:rPr>
              <a:t> Teaching hours, self-study, lectures, and group work.</a:t>
            </a:r>
          </a:p>
          <a:p>
            <a:pPr defTabSz="257175">
              <a:spcBef>
                <a:spcPts val="281"/>
              </a:spcBef>
              <a:buClr>
                <a:srgbClr val="FF6451"/>
              </a:buClr>
              <a:defRPr/>
            </a:pPr>
            <a:endParaRPr lang="en-GB" sz="675">
              <a:latin typeface="Roboto Light" panose="02000000000000000000" pitchFamily="2" charset="0"/>
              <a:ea typeface="Roboto Light" panose="02000000000000000000" pitchFamily="2" charset="0"/>
              <a:cs typeface="Roboto Light" panose="02000000000000000000" pitchFamily="2" charset="0"/>
            </a:endParaRPr>
          </a:p>
          <a:p>
            <a:pPr defTabSz="257175">
              <a:spcBef>
                <a:spcPts val="281"/>
              </a:spcBef>
              <a:buClr>
                <a:srgbClr val="FF6451"/>
              </a:buClr>
              <a:defRPr/>
            </a:pPr>
            <a:r>
              <a:rPr lang="en-GB" sz="675" b="1">
                <a:latin typeface="Roboto "/>
                <a:ea typeface="Roboto Light" panose="02000000000000000000" pitchFamily="2" charset="0"/>
                <a:cs typeface="Roboto Light" panose="02000000000000000000" pitchFamily="2" charset="0"/>
              </a:rPr>
              <a:t>Assessment &amp; structure</a:t>
            </a:r>
          </a:p>
          <a:p>
            <a:pPr marL="107156" indent="-107156" defTabSz="257175">
              <a:spcBef>
                <a:spcPts val="281"/>
              </a:spcBef>
              <a:buClr>
                <a:srgbClr val="FF6451"/>
              </a:buClr>
              <a:buFont typeface="Wingdings" panose="05000000000000000000" pitchFamily="2" charset="2"/>
              <a:buChar char="ü"/>
              <a:defRPr/>
            </a:pPr>
            <a:r>
              <a:rPr lang="en-GB" sz="675">
                <a:latin typeface="Roboto Light" panose="02000000000000000000" pitchFamily="2" charset="0"/>
                <a:ea typeface="Roboto Light" panose="02000000000000000000" pitchFamily="2" charset="0"/>
                <a:cs typeface="Roboto Light" panose="02000000000000000000" pitchFamily="2" charset="0"/>
              </a:rPr>
              <a:t> Coursework, exams, practical work, and module choices.</a:t>
            </a:r>
          </a:p>
          <a:p>
            <a:pPr defTabSz="257175">
              <a:spcBef>
                <a:spcPts val="281"/>
              </a:spcBef>
              <a:buClr>
                <a:srgbClr val="FF6451"/>
              </a:buClr>
              <a:defRPr/>
            </a:pPr>
            <a:endParaRPr lang="en-GB" sz="675">
              <a:latin typeface="Roboto Light" panose="02000000000000000000" pitchFamily="2" charset="0"/>
              <a:ea typeface="Roboto Light" panose="02000000000000000000" pitchFamily="2" charset="0"/>
              <a:cs typeface="Roboto Light" panose="02000000000000000000" pitchFamily="2" charset="0"/>
            </a:endParaRPr>
          </a:p>
          <a:p>
            <a:pPr defTabSz="257175">
              <a:spcBef>
                <a:spcPts val="281"/>
              </a:spcBef>
              <a:buClr>
                <a:srgbClr val="FF6451"/>
              </a:buClr>
              <a:defRPr/>
            </a:pPr>
            <a:r>
              <a:rPr lang="en-GB" sz="675" b="1">
                <a:latin typeface="Roboto "/>
                <a:ea typeface="Roboto Light" panose="02000000000000000000" pitchFamily="2" charset="0"/>
                <a:cs typeface="Roboto Light" panose="02000000000000000000" pitchFamily="2" charset="0"/>
              </a:rPr>
              <a:t>Entry requirements </a:t>
            </a:r>
          </a:p>
          <a:p>
            <a:pPr marL="107156" indent="-107156" defTabSz="257175">
              <a:spcBef>
                <a:spcPts val="281"/>
              </a:spcBef>
              <a:buClr>
                <a:srgbClr val="FF6451"/>
              </a:buClr>
              <a:buFont typeface="Wingdings" panose="05000000000000000000" pitchFamily="2" charset="2"/>
              <a:buChar char="ü"/>
              <a:defRPr/>
            </a:pPr>
            <a:r>
              <a:rPr lang="en-GB" sz="675">
                <a:latin typeface="Roboto Light" panose="02000000000000000000" pitchFamily="2" charset="0"/>
                <a:ea typeface="Roboto Light" panose="02000000000000000000" pitchFamily="2" charset="0"/>
                <a:cs typeface="Roboto Light" panose="02000000000000000000" pitchFamily="2" charset="0"/>
              </a:rPr>
              <a:t> Grades, skills, interviews, or auditions.</a:t>
            </a:r>
          </a:p>
          <a:p>
            <a:pPr defTabSz="257175">
              <a:spcBef>
                <a:spcPts val="281"/>
              </a:spcBef>
              <a:buClr>
                <a:srgbClr val="FF6451"/>
              </a:buClr>
              <a:defRPr/>
            </a:pPr>
            <a:endParaRPr lang="en-GB" sz="675">
              <a:latin typeface="Roboto Light" panose="02000000000000000000" pitchFamily="2" charset="0"/>
              <a:ea typeface="Roboto Light" panose="02000000000000000000" pitchFamily="2" charset="0"/>
              <a:cs typeface="Roboto Light" panose="02000000000000000000" pitchFamily="2" charset="0"/>
            </a:endParaRPr>
          </a:p>
          <a:p>
            <a:pPr defTabSz="257175">
              <a:spcBef>
                <a:spcPts val="281"/>
              </a:spcBef>
              <a:buClr>
                <a:srgbClr val="FF6451"/>
              </a:buClr>
              <a:defRPr/>
            </a:pPr>
            <a:r>
              <a:rPr lang="en-GB" sz="675" b="1">
                <a:latin typeface="Roboto "/>
                <a:ea typeface="Roboto Light" panose="02000000000000000000" pitchFamily="2" charset="0"/>
                <a:cs typeface="Roboto Light" panose="02000000000000000000" pitchFamily="2" charset="0"/>
              </a:rPr>
              <a:t>Career links </a:t>
            </a:r>
          </a:p>
          <a:p>
            <a:pPr marL="107156" indent="-107156" defTabSz="257175">
              <a:spcBef>
                <a:spcPts val="281"/>
              </a:spcBef>
              <a:buClr>
                <a:srgbClr val="FF6451"/>
              </a:buClr>
              <a:buFont typeface="Wingdings" panose="05000000000000000000" pitchFamily="2" charset="2"/>
              <a:buChar char="ü"/>
              <a:defRPr/>
            </a:pPr>
            <a:r>
              <a:rPr lang="en-GB" sz="675">
                <a:latin typeface="Roboto Light" panose="02000000000000000000" pitchFamily="2" charset="0"/>
                <a:ea typeface="Roboto Light" panose="02000000000000000000" pitchFamily="2" charset="0"/>
                <a:cs typeface="Roboto Light" panose="02000000000000000000" pitchFamily="2" charset="0"/>
              </a:rPr>
              <a:t> Placements, internships and study abroad.</a:t>
            </a:r>
          </a:p>
          <a:p>
            <a:pPr defTabSz="257175">
              <a:spcBef>
                <a:spcPts val="281"/>
              </a:spcBef>
              <a:buClr>
                <a:srgbClr val="FF6451"/>
              </a:buClr>
              <a:defRPr/>
            </a:pPr>
            <a:endParaRPr lang="en-GB" sz="675">
              <a:latin typeface="Roboto Light" panose="02000000000000000000" pitchFamily="2" charset="0"/>
              <a:ea typeface="Roboto Light" panose="02000000000000000000" pitchFamily="2" charset="0"/>
              <a:cs typeface="Roboto Light" panose="02000000000000000000" pitchFamily="2" charset="0"/>
            </a:endParaRPr>
          </a:p>
          <a:p>
            <a:pPr defTabSz="257175">
              <a:spcBef>
                <a:spcPts val="281"/>
              </a:spcBef>
              <a:buClr>
                <a:srgbClr val="FF6451"/>
              </a:buClr>
              <a:defRPr/>
            </a:pPr>
            <a:r>
              <a:rPr lang="en-GB" sz="675" b="1">
                <a:latin typeface="Roboto "/>
                <a:ea typeface="Roboto Light" panose="02000000000000000000" pitchFamily="2" charset="0"/>
                <a:cs typeface="Roboto Light" panose="02000000000000000000" pitchFamily="2" charset="0"/>
              </a:rPr>
              <a:t>Class size &amp; experience </a:t>
            </a:r>
          </a:p>
          <a:p>
            <a:pPr marL="107156" indent="-107156" defTabSz="257175">
              <a:spcBef>
                <a:spcPts val="281"/>
              </a:spcBef>
              <a:buClr>
                <a:srgbClr val="FF6451"/>
              </a:buClr>
              <a:buFont typeface="Wingdings" panose="05000000000000000000" pitchFamily="2" charset="2"/>
              <a:buChar char="ü"/>
              <a:defRPr/>
            </a:pPr>
            <a:r>
              <a:rPr lang="en-GB" sz="675">
                <a:latin typeface="Roboto Light" panose="02000000000000000000" pitchFamily="2" charset="0"/>
                <a:ea typeface="Roboto Light" panose="02000000000000000000" pitchFamily="2" charset="0"/>
                <a:cs typeface="Roboto Light" panose="02000000000000000000" pitchFamily="2" charset="0"/>
              </a:rPr>
              <a:t> Student numbers and learning environment</a:t>
            </a:r>
          </a:p>
        </p:txBody>
      </p:sp>
    </p:spTree>
    <p:custDataLst>
      <p:tags r:id="rId1"/>
    </p:custDataLst>
    <p:extLst>
      <p:ext uri="{BB962C8B-B14F-4D97-AF65-F5344CB8AC3E}">
        <p14:creationId xmlns:p14="http://schemas.microsoft.com/office/powerpoint/2010/main" val="1898094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D62368-A0D0-6760-FA6F-9A6D830453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FE9256-404C-046A-B2B8-FD9A8CD0971B}"/>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Predicted grades and references</a:t>
            </a:r>
            <a:endParaRPr lang="en-GB" sz="4000" dirty="0">
              <a:solidFill>
                <a:schemeClr val="bg1"/>
              </a:solidFill>
              <a:latin typeface="Poppins" panose="00000500000000000000" pitchFamily="2" charset="0"/>
              <a:cs typeface="Poppins" panose="00000500000000000000" pitchFamily="2" charset="0"/>
            </a:endParaRPr>
          </a:p>
        </p:txBody>
      </p:sp>
      <p:pic>
        <p:nvPicPr>
          <p:cNvPr id="3" name="Content Placeholder 2" descr="UCAS Tariff Points - A Simple Guide | StudentCrowd">
            <a:extLst>
              <a:ext uri="{FF2B5EF4-FFF2-40B4-BE49-F238E27FC236}">
                <a16:creationId xmlns:a16="http://schemas.microsoft.com/office/drawing/2014/main" id="{A4878748-E77C-1156-CC65-B668DA3ED834}"/>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r="50259"/>
          <a:stretch/>
        </p:blipFill>
        <p:spPr bwMode="auto">
          <a:xfrm>
            <a:off x="1326636" y="2230357"/>
            <a:ext cx="5359635" cy="366354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92EBE1F-AC6F-342C-FBA6-272581CAFF73}"/>
              </a:ext>
            </a:extLst>
          </p:cNvPr>
          <p:cNvPicPr>
            <a:picLocks noChangeAspect="1"/>
          </p:cNvPicPr>
          <p:nvPr/>
        </p:nvPicPr>
        <p:blipFill>
          <a:blip r:embed="rId4"/>
          <a:srcRect l="18698" t="17654" r="60631" b="3278"/>
          <a:stretch/>
        </p:blipFill>
        <p:spPr>
          <a:xfrm>
            <a:off x="7924191" y="1043355"/>
            <a:ext cx="3858391" cy="4850549"/>
          </a:xfrm>
          <a:prstGeom prst="rect">
            <a:avLst/>
          </a:prstGeom>
        </p:spPr>
      </p:pic>
    </p:spTree>
    <p:extLst>
      <p:ext uri="{BB962C8B-B14F-4D97-AF65-F5344CB8AC3E}">
        <p14:creationId xmlns:p14="http://schemas.microsoft.com/office/powerpoint/2010/main" val="42599594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3E1CD-675B-DFD0-B512-DA7D7D6970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2FC2F4-0921-5419-1DB8-3992776808E6}"/>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Predicted grades and references</a:t>
            </a:r>
            <a:endParaRPr lang="en-GB" sz="4000" dirty="0">
              <a:solidFill>
                <a:schemeClr val="bg1"/>
              </a:solidFill>
              <a:latin typeface="Poppins" panose="00000500000000000000" pitchFamily="2" charset="0"/>
              <a:cs typeface="Poppins" panose="00000500000000000000" pitchFamily="2" charset="0"/>
            </a:endParaRPr>
          </a:p>
        </p:txBody>
      </p:sp>
      <p:sp>
        <p:nvSpPr>
          <p:cNvPr id="4" name="Content Placeholder 3">
            <a:extLst>
              <a:ext uri="{FF2B5EF4-FFF2-40B4-BE49-F238E27FC236}">
                <a16:creationId xmlns:a16="http://schemas.microsoft.com/office/drawing/2014/main" id="{C11831D7-3C10-DC88-822A-FDFE237538D0}"/>
              </a:ext>
            </a:extLst>
          </p:cNvPr>
          <p:cNvSpPr>
            <a:spLocks noGrp="1"/>
          </p:cNvSpPr>
          <p:nvPr>
            <p:ph idx="1"/>
          </p:nvPr>
        </p:nvSpPr>
        <p:spPr>
          <a:xfrm>
            <a:off x="703273" y="2268927"/>
            <a:ext cx="10515600" cy="4033511"/>
          </a:xfrm>
        </p:spPr>
        <p:txBody>
          <a:bodyPr>
            <a:normAutofit/>
          </a:bodyPr>
          <a:lstStyle/>
          <a:p>
            <a:pPr marL="0" indent="0">
              <a:buNone/>
            </a:pPr>
            <a:r>
              <a:rPr lang="en-GB" dirty="0">
                <a:latin typeface="+mn-lt"/>
              </a:rPr>
              <a:t>Predicted grades will be published from Friday 18</a:t>
            </a:r>
            <a:r>
              <a:rPr lang="en-GB" baseline="30000" dirty="0">
                <a:latin typeface="+mn-lt"/>
              </a:rPr>
              <a:t>th</a:t>
            </a:r>
            <a:r>
              <a:rPr lang="en-GB" dirty="0">
                <a:latin typeface="+mn-lt"/>
              </a:rPr>
              <a:t> September.</a:t>
            </a:r>
          </a:p>
          <a:p>
            <a:pPr marL="0" indent="0">
              <a:buNone/>
            </a:pPr>
            <a:endParaRPr lang="en-GB" dirty="0">
              <a:latin typeface="+mn-lt"/>
            </a:endParaRPr>
          </a:p>
          <a:p>
            <a:pPr marL="0" indent="0">
              <a:buNone/>
            </a:pPr>
            <a:r>
              <a:rPr lang="en-GB" dirty="0">
                <a:latin typeface="+mn-lt"/>
              </a:rPr>
              <a:t>Once finalised, Predicted Grades do not change.</a:t>
            </a:r>
          </a:p>
          <a:p>
            <a:pPr marL="0" indent="0">
              <a:buNone/>
            </a:pPr>
            <a:endParaRPr lang="en-GB" dirty="0">
              <a:latin typeface="+mn-lt"/>
            </a:endParaRPr>
          </a:p>
          <a:p>
            <a:pPr marL="0" indent="0">
              <a:buNone/>
            </a:pPr>
            <a:r>
              <a:rPr lang="en-GB" dirty="0">
                <a:latin typeface="+mn-lt"/>
              </a:rPr>
              <a:t>Subject and tutor references will also be finalised at this point.</a:t>
            </a:r>
          </a:p>
        </p:txBody>
      </p:sp>
    </p:spTree>
    <p:extLst>
      <p:ext uri="{BB962C8B-B14F-4D97-AF65-F5344CB8AC3E}">
        <p14:creationId xmlns:p14="http://schemas.microsoft.com/office/powerpoint/2010/main" val="13896225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B0CE4-5355-1398-0C08-D2E1F94119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4DC048-2136-0B68-CA0B-6D40EC91EB34}"/>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Predicted grades and references – 2025 data</a:t>
            </a:r>
            <a:endParaRPr lang="en-GB" sz="4000" dirty="0">
              <a:solidFill>
                <a:schemeClr val="bg1"/>
              </a:solidFill>
              <a:latin typeface="Poppins" panose="00000500000000000000" pitchFamily="2" charset="0"/>
              <a:cs typeface="Poppins" panose="00000500000000000000" pitchFamily="2" charset="0"/>
            </a:endParaRPr>
          </a:p>
        </p:txBody>
      </p:sp>
      <p:sp>
        <p:nvSpPr>
          <p:cNvPr id="4" name="Content Placeholder 3">
            <a:extLst>
              <a:ext uri="{FF2B5EF4-FFF2-40B4-BE49-F238E27FC236}">
                <a16:creationId xmlns:a16="http://schemas.microsoft.com/office/drawing/2014/main" id="{EB8BAEF0-BE37-0044-6373-24AB70CC72FD}"/>
              </a:ext>
            </a:extLst>
          </p:cNvPr>
          <p:cNvSpPr>
            <a:spLocks noGrp="1"/>
          </p:cNvSpPr>
          <p:nvPr>
            <p:ph idx="1"/>
          </p:nvPr>
        </p:nvSpPr>
        <p:spPr>
          <a:xfrm>
            <a:off x="703273" y="2268927"/>
            <a:ext cx="10515600" cy="4033511"/>
          </a:xfrm>
        </p:spPr>
        <p:txBody>
          <a:bodyPr>
            <a:normAutofit/>
          </a:bodyPr>
          <a:lstStyle/>
          <a:p>
            <a:pPr>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87% of our Predicted Grades were accurate or over predicted</a:t>
            </a:r>
          </a:p>
          <a:p>
            <a:pPr>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(5% were out by one grade, 8% out by two grades)</a:t>
            </a:r>
          </a:p>
          <a:p>
            <a:pPr>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44% of all students had their Predicted grades correct with a margin of one grade compared to a 35% sector wide average.</a:t>
            </a:r>
          </a:p>
        </p:txBody>
      </p:sp>
    </p:spTree>
    <p:extLst>
      <p:ext uri="{BB962C8B-B14F-4D97-AF65-F5344CB8AC3E}">
        <p14:creationId xmlns:p14="http://schemas.microsoft.com/office/powerpoint/2010/main" val="31563913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ADC487-46F7-AC36-FC65-14673328AD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13A429-AF74-12F1-AFFA-387AA8A03A4D}"/>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Predicted grades and references – 2026 data</a:t>
            </a:r>
            <a:endParaRPr lang="en-GB" sz="4000" dirty="0">
              <a:solidFill>
                <a:schemeClr val="bg1"/>
              </a:solidFill>
              <a:latin typeface="Poppins" panose="00000500000000000000" pitchFamily="2" charset="0"/>
              <a:cs typeface="Poppins" panose="00000500000000000000" pitchFamily="2" charset="0"/>
            </a:endParaRPr>
          </a:p>
        </p:txBody>
      </p:sp>
      <p:sp>
        <p:nvSpPr>
          <p:cNvPr id="4" name="Content Placeholder 3">
            <a:extLst>
              <a:ext uri="{FF2B5EF4-FFF2-40B4-BE49-F238E27FC236}">
                <a16:creationId xmlns:a16="http://schemas.microsoft.com/office/drawing/2014/main" id="{6C9D31C8-8BD5-0E95-CEAB-3D78DDCF4FCD}"/>
              </a:ext>
            </a:extLst>
          </p:cNvPr>
          <p:cNvSpPr>
            <a:spLocks noGrp="1"/>
          </p:cNvSpPr>
          <p:nvPr>
            <p:ph idx="1"/>
          </p:nvPr>
        </p:nvSpPr>
        <p:spPr>
          <a:xfrm>
            <a:off x="703273" y="2268927"/>
            <a:ext cx="10515600" cy="4033511"/>
          </a:xfrm>
        </p:spPr>
        <p:txBody>
          <a:bodyPr>
            <a:normAutofit fontScale="85000" lnSpcReduction="20000"/>
          </a:bodyPr>
          <a:lstStyle/>
          <a:p>
            <a:pPr>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(Total number of students 228)</a:t>
            </a:r>
          </a:p>
          <a:p>
            <a:pPr>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210 applications – (</a:t>
            </a:r>
            <a:r>
              <a:rPr lang="en-GB" b="1" dirty="0">
                <a:latin typeface="Calibri" panose="020F0502020204030204" pitchFamily="34" charset="0"/>
                <a:ea typeface="Calibri" panose="020F0502020204030204" pitchFamily="34" charset="0"/>
                <a:cs typeface="Times New Roman" panose="02020603050405020304" pitchFamily="18" charset="0"/>
              </a:rPr>
              <a:t>including 16 past students</a:t>
            </a:r>
            <a:r>
              <a:rPr lang="en-GB" dirty="0">
                <a:latin typeface="Calibri" panose="020F0502020204030204" pitchFamily="34" charset="0"/>
                <a:ea typeface="Calibri" panose="020F0502020204030204" pitchFamily="34" charset="0"/>
                <a:cs typeface="Times New Roman" panose="02020603050405020304" pitchFamily="18" charset="0"/>
              </a:rPr>
              <a:t>) – so 194 applications in total 84%</a:t>
            </a:r>
          </a:p>
          <a:p>
            <a:pPr>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Of 10 FSM students, 9 applied and they were all offered a place (5 of which were at Russell Group unis)</a:t>
            </a:r>
          </a:p>
          <a:p>
            <a:pPr>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152 were offered places at Russell Group universities – 78% of applicants – 68% of all students</a:t>
            </a:r>
          </a:p>
          <a:p>
            <a:pPr>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3 Oxford, 2 Cambridge</a:t>
            </a:r>
          </a:p>
          <a:p>
            <a:pPr marL="0" indent="0">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4 medics (two former students); 0 vets; 0 dentists </a:t>
            </a:r>
          </a:p>
        </p:txBody>
      </p:sp>
    </p:spTree>
    <p:extLst>
      <p:ext uri="{BB962C8B-B14F-4D97-AF65-F5344CB8AC3E}">
        <p14:creationId xmlns:p14="http://schemas.microsoft.com/office/powerpoint/2010/main" val="15879950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28F6C-2570-24F1-41BF-901033FEDA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3C106D-C13F-3E8D-9BD7-DAF3A118A5EA}"/>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Applications</a:t>
            </a:r>
            <a:endParaRPr lang="en-GB" sz="4000" dirty="0">
              <a:solidFill>
                <a:schemeClr val="bg1"/>
              </a:solidFill>
              <a:latin typeface="Poppins" panose="00000500000000000000" pitchFamily="2" charset="0"/>
              <a:cs typeface="Poppins" panose="00000500000000000000" pitchFamily="2" charset="0"/>
            </a:endParaRPr>
          </a:p>
        </p:txBody>
      </p:sp>
      <p:sp>
        <p:nvSpPr>
          <p:cNvPr id="5" name="Content Placeholder 4">
            <a:extLst>
              <a:ext uri="{FF2B5EF4-FFF2-40B4-BE49-F238E27FC236}">
                <a16:creationId xmlns:a16="http://schemas.microsoft.com/office/drawing/2014/main" id="{5BA811D0-E18E-2170-BD6D-F5BAF1C33D0A}"/>
              </a:ext>
            </a:extLst>
          </p:cNvPr>
          <p:cNvSpPr>
            <a:spLocks noGrp="1"/>
          </p:cNvSpPr>
          <p:nvPr>
            <p:ph idx="1"/>
          </p:nvPr>
        </p:nvSpPr>
        <p:spPr>
          <a:xfrm>
            <a:off x="768292" y="2338100"/>
            <a:ext cx="3207360" cy="556967"/>
          </a:xfrm>
        </p:spPr>
        <p:txBody>
          <a:bodyPr/>
          <a:lstStyle/>
          <a:p>
            <a:pPr marL="0" indent="0">
              <a:buNone/>
            </a:pPr>
            <a:r>
              <a:rPr lang="en-GB" dirty="0"/>
              <a:t>The Russell Group</a:t>
            </a:r>
            <a:endParaRPr lang="en-US" dirty="0"/>
          </a:p>
        </p:txBody>
      </p:sp>
      <p:sp>
        <p:nvSpPr>
          <p:cNvPr id="7" name="TextBox 2">
            <a:extLst>
              <a:ext uri="{FF2B5EF4-FFF2-40B4-BE49-F238E27FC236}">
                <a16:creationId xmlns:a16="http://schemas.microsoft.com/office/drawing/2014/main" id="{17D978AA-0D2A-7332-EEF8-9E04E0940C7C}"/>
              </a:ext>
            </a:extLst>
          </p:cNvPr>
          <p:cNvSpPr txBox="1">
            <a:spLocks noChangeArrowheads="1"/>
          </p:cNvSpPr>
          <p:nvPr/>
        </p:nvSpPr>
        <p:spPr bwMode="auto">
          <a:xfrm>
            <a:off x="427079" y="2912458"/>
            <a:ext cx="2507048"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eaLnBrk="1" hangingPunct="1">
              <a:spcBef>
                <a:spcPct val="0"/>
              </a:spcBef>
              <a:buClrTx/>
              <a:buSzTx/>
              <a:buNone/>
              <a:defRPr/>
            </a:pPr>
            <a:r>
              <a:rPr lang="en-GB" altLang="en-US" sz="1400" dirty="0">
                <a:solidFill>
                  <a:srgbClr val="0070C0"/>
                </a:solidFill>
                <a:hlinkClick r:id="rId3">
                  <a:extLst>
                    <a:ext uri="{A12FA001-AC4F-418D-AE19-62706E023703}">
                      <ahyp:hlinkClr xmlns:ahyp="http://schemas.microsoft.com/office/drawing/2018/hyperlinkcolor" val="tx"/>
                    </a:ext>
                  </a:extLst>
                </a:hlinkClick>
              </a:rPr>
              <a:t>University of Birmingham</a:t>
            </a:r>
            <a:endParaRPr lang="en-GB" altLang="en-US" sz="1400" dirty="0">
              <a:solidFill>
                <a:srgbClr val="0070C0"/>
              </a:solidFill>
            </a:endParaRPr>
          </a:p>
          <a:p>
            <a:pPr eaLnBrk="1" hangingPunct="1">
              <a:spcBef>
                <a:spcPct val="0"/>
              </a:spcBef>
              <a:buClrTx/>
              <a:buSzTx/>
              <a:buNone/>
              <a:defRPr/>
            </a:pPr>
            <a:r>
              <a:rPr lang="en-GB" altLang="en-US" sz="1400" dirty="0">
                <a:solidFill>
                  <a:srgbClr val="0070C0"/>
                </a:solidFill>
                <a:hlinkClick r:id="rId4">
                  <a:extLst>
                    <a:ext uri="{A12FA001-AC4F-418D-AE19-62706E023703}">
                      <ahyp:hlinkClr xmlns:ahyp="http://schemas.microsoft.com/office/drawing/2018/hyperlinkcolor" val="tx"/>
                    </a:ext>
                  </a:extLst>
                </a:hlinkClick>
              </a:rPr>
              <a:t>University of Bristol</a:t>
            </a:r>
            <a:endParaRPr lang="en-GB" altLang="en-US" sz="1400" dirty="0">
              <a:solidFill>
                <a:srgbClr val="0070C0"/>
              </a:solidFill>
            </a:endParaRPr>
          </a:p>
          <a:p>
            <a:pPr eaLnBrk="1" hangingPunct="1">
              <a:spcBef>
                <a:spcPct val="0"/>
              </a:spcBef>
              <a:buClrTx/>
              <a:buSzTx/>
              <a:buNone/>
              <a:defRPr/>
            </a:pPr>
            <a:r>
              <a:rPr lang="en-GB" altLang="en-US" sz="1400" dirty="0">
                <a:solidFill>
                  <a:srgbClr val="0070C0"/>
                </a:solidFill>
                <a:hlinkClick r:id="rId5">
                  <a:extLst>
                    <a:ext uri="{A12FA001-AC4F-418D-AE19-62706E023703}">
                      <ahyp:hlinkClr xmlns:ahyp="http://schemas.microsoft.com/office/drawing/2018/hyperlinkcolor" val="tx"/>
                    </a:ext>
                  </a:extLst>
                </a:hlinkClick>
              </a:rPr>
              <a:t>University of Cambridge</a:t>
            </a:r>
            <a:endParaRPr lang="en-GB" altLang="en-US" sz="1400" dirty="0">
              <a:solidFill>
                <a:srgbClr val="0070C0"/>
              </a:solidFill>
            </a:endParaRPr>
          </a:p>
          <a:p>
            <a:pPr eaLnBrk="1" hangingPunct="1">
              <a:spcBef>
                <a:spcPct val="0"/>
              </a:spcBef>
              <a:buClrTx/>
              <a:buSzTx/>
              <a:buNone/>
              <a:defRPr/>
            </a:pPr>
            <a:r>
              <a:rPr lang="en-GB" altLang="en-US" sz="1400" dirty="0">
                <a:solidFill>
                  <a:srgbClr val="0070C0"/>
                </a:solidFill>
                <a:hlinkClick r:id="rId6">
                  <a:extLst>
                    <a:ext uri="{A12FA001-AC4F-418D-AE19-62706E023703}">
                      <ahyp:hlinkClr xmlns:ahyp="http://schemas.microsoft.com/office/drawing/2018/hyperlinkcolor" val="tx"/>
                    </a:ext>
                  </a:extLst>
                </a:hlinkClick>
              </a:rPr>
              <a:t>Cardiff University</a:t>
            </a:r>
            <a:endParaRPr lang="en-GB" altLang="en-US" sz="1400" dirty="0">
              <a:solidFill>
                <a:srgbClr val="0070C0"/>
              </a:solidFill>
            </a:endParaRPr>
          </a:p>
          <a:p>
            <a:pPr eaLnBrk="1" hangingPunct="1">
              <a:spcBef>
                <a:spcPct val="0"/>
              </a:spcBef>
              <a:buClrTx/>
              <a:buSzTx/>
              <a:buNone/>
              <a:defRPr/>
            </a:pPr>
            <a:r>
              <a:rPr lang="en-GB" altLang="en-US" sz="1400" u="sng" dirty="0">
                <a:solidFill>
                  <a:srgbClr val="0070C0"/>
                </a:solidFill>
              </a:rPr>
              <a:t>University of Durham</a:t>
            </a:r>
          </a:p>
          <a:p>
            <a:pPr eaLnBrk="1" hangingPunct="1">
              <a:spcBef>
                <a:spcPct val="0"/>
              </a:spcBef>
              <a:buClrTx/>
              <a:buSzTx/>
              <a:buNone/>
              <a:defRPr/>
            </a:pPr>
            <a:r>
              <a:rPr lang="en-GB" altLang="en-US" sz="1400" dirty="0">
                <a:solidFill>
                  <a:srgbClr val="0070C0"/>
                </a:solidFill>
                <a:hlinkClick r:id="rId7">
                  <a:extLst>
                    <a:ext uri="{A12FA001-AC4F-418D-AE19-62706E023703}">
                      <ahyp:hlinkClr xmlns:ahyp="http://schemas.microsoft.com/office/drawing/2018/hyperlinkcolor" val="tx"/>
                    </a:ext>
                  </a:extLst>
                </a:hlinkClick>
              </a:rPr>
              <a:t>University of Edinburgh</a:t>
            </a:r>
            <a:endParaRPr lang="en-GB" altLang="en-US" sz="1400" dirty="0">
              <a:solidFill>
                <a:srgbClr val="0070C0"/>
              </a:solidFill>
            </a:endParaRPr>
          </a:p>
          <a:p>
            <a:pPr eaLnBrk="1" hangingPunct="1">
              <a:spcBef>
                <a:spcPct val="0"/>
              </a:spcBef>
              <a:buClrTx/>
              <a:buSzTx/>
              <a:buNone/>
              <a:defRPr/>
            </a:pPr>
            <a:r>
              <a:rPr lang="en-GB" altLang="en-US" sz="1400" u="sng" dirty="0">
                <a:solidFill>
                  <a:srgbClr val="0070C0"/>
                </a:solidFill>
              </a:rPr>
              <a:t>University of Exeter</a:t>
            </a:r>
          </a:p>
          <a:p>
            <a:pPr eaLnBrk="1" hangingPunct="1">
              <a:spcBef>
                <a:spcPct val="0"/>
              </a:spcBef>
              <a:buClrTx/>
              <a:buSzTx/>
              <a:buNone/>
              <a:defRPr/>
            </a:pPr>
            <a:r>
              <a:rPr lang="en-GB" altLang="en-US" sz="1400" dirty="0">
                <a:solidFill>
                  <a:srgbClr val="0070C0"/>
                </a:solidFill>
                <a:hlinkClick r:id="rId8">
                  <a:extLst>
                    <a:ext uri="{A12FA001-AC4F-418D-AE19-62706E023703}">
                      <ahyp:hlinkClr xmlns:ahyp="http://schemas.microsoft.com/office/drawing/2018/hyperlinkcolor" val="tx"/>
                    </a:ext>
                  </a:extLst>
                </a:hlinkClick>
              </a:rPr>
              <a:t>University of Glasgow</a:t>
            </a:r>
            <a:endParaRPr lang="en-GB" altLang="en-US" sz="1400" dirty="0">
              <a:solidFill>
                <a:srgbClr val="0070C0"/>
              </a:solidFill>
            </a:endParaRPr>
          </a:p>
          <a:p>
            <a:pPr eaLnBrk="1" hangingPunct="1">
              <a:spcBef>
                <a:spcPct val="0"/>
              </a:spcBef>
              <a:buClrTx/>
              <a:buSzTx/>
              <a:buNone/>
              <a:defRPr/>
            </a:pPr>
            <a:r>
              <a:rPr lang="en-GB" altLang="en-US" sz="1400" dirty="0">
                <a:solidFill>
                  <a:srgbClr val="0070C0"/>
                </a:solidFill>
                <a:hlinkClick r:id="rId9">
                  <a:extLst>
                    <a:ext uri="{A12FA001-AC4F-418D-AE19-62706E023703}">
                      <ahyp:hlinkClr xmlns:ahyp="http://schemas.microsoft.com/office/drawing/2018/hyperlinkcolor" val="tx"/>
                    </a:ext>
                  </a:extLst>
                </a:hlinkClick>
              </a:rPr>
              <a:t>Imperial College London</a:t>
            </a:r>
            <a:endParaRPr lang="en-GB" altLang="en-US" sz="1400" dirty="0">
              <a:solidFill>
                <a:srgbClr val="0070C0"/>
              </a:solidFill>
            </a:endParaRPr>
          </a:p>
          <a:p>
            <a:pPr eaLnBrk="1" hangingPunct="1">
              <a:spcBef>
                <a:spcPct val="0"/>
              </a:spcBef>
              <a:buClrTx/>
              <a:buSzTx/>
              <a:buNone/>
              <a:defRPr/>
            </a:pPr>
            <a:r>
              <a:rPr lang="en-GB" altLang="en-US" sz="1400" dirty="0">
                <a:solidFill>
                  <a:srgbClr val="0070C0"/>
                </a:solidFill>
                <a:hlinkClick r:id="rId10">
                  <a:extLst>
                    <a:ext uri="{A12FA001-AC4F-418D-AE19-62706E023703}">
                      <ahyp:hlinkClr xmlns:ahyp="http://schemas.microsoft.com/office/drawing/2018/hyperlinkcolor" val="tx"/>
                    </a:ext>
                  </a:extLst>
                </a:hlinkClick>
              </a:rPr>
              <a:t>King's College London</a:t>
            </a:r>
            <a:endParaRPr lang="en-GB" altLang="en-US" sz="1400" dirty="0">
              <a:solidFill>
                <a:srgbClr val="0070C0"/>
              </a:solidFill>
            </a:endParaRPr>
          </a:p>
          <a:p>
            <a:pPr eaLnBrk="1" hangingPunct="1">
              <a:spcBef>
                <a:spcPct val="0"/>
              </a:spcBef>
              <a:buClrTx/>
              <a:buSzTx/>
              <a:buNone/>
              <a:defRPr/>
            </a:pPr>
            <a:r>
              <a:rPr lang="en-GB" altLang="en-US" sz="1400" dirty="0">
                <a:solidFill>
                  <a:srgbClr val="0070C0"/>
                </a:solidFill>
                <a:hlinkClick r:id="rId11">
                  <a:extLst>
                    <a:ext uri="{A12FA001-AC4F-418D-AE19-62706E023703}">
                      <ahyp:hlinkClr xmlns:ahyp="http://schemas.microsoft.com/office/drawing/2018/hyperlinkcolor" val="tx"/>
                    </a:ext>
                  </a:extLst>
                </a:hlinkClick>
              </a:rPr>
              <a:t>University of Leeds</a:t>
            </a:r>
            <a:endParaRPr lang="en-GB" altLang="en-US" sz="1400" dirty="0">
              <a:solidFill>
                <a:srgbClr val="0070C0"/>
              </a:solidFill>
            </a:endParaRPr>
          </a:p>
          <a:p>
            <a:pPr eaLnBrk="1" hangingPunct="1">
              <a:spcBef>
                <a:spcPct val="0"/>
              </a:spcBef>
              <a:buClrTx/>
              <a:buSzTx/>
              <a:buNone/>
              <a:defRPr/>
            </a:pPr>
            <a:r>
              <a:rPr lang="en-GB" altLang="en-US" sz="1400" dirty="0">
                <a:solidFill>
                  <a:srgbClr val="0070C0"/>
                </a:solidFill>
                <a:hlinkClick r:id="rId12">
                  <a:extLst>
                    <a:ext uri="{A12FA001-AC4F-418D-AE19-62706E023703}">
                      <ahyp:hlinkClr xmlns:ahyp="http://schemas.microsoft.com/office/drawing/2018/hyperlinkcolor" val="tx"/>
                    </a:ext>
                  </a:extLst>
                </a:hlinkClick>
              </a:rPr>
              <a:t>University of Liverpool</a:t>
            </a:r>
            <a:endParaRPr lang="en-GB" altLang="en-US" sz="1400" dirty="0">
              <a:solidFill>
                <a:srgbClr val="0070C0"/>
              </a:solidFill>
            </a:endParaRPr>
          </a:p>
          <a:p>
            <a:pPr eaLnBrk="1" hangingPunct="1">
              <a:spcBef>
                <a:spcPct val="0"/>
              </a:spcBef>
              <a:buClrTx/>
              <a:buSzTx/>
              <a:buNone/>
              <a:defRPr/>
            </a:pPr>
            <a:endParaRPr lang="en-GB" altLang="en-US" sz="2800" dirty="0">
              <a:solidFill>
                <a:srgbClr val="292934"/>
              </a:solidFill>
            </a:endParaRPr>
          </a:p>
          <a:p>
            <a:pPr eaLnBrk="1" hangingPunct="1">
              <a:spcBef>
                <a:spcPct val="0"/>
              </a:spcBef>
              <a:buClrTx/>
              <a:buSzTx/>
              <a:buNone/>
              <a:defRPr/>
            </a:pPr>
            <a:endParaRPr lang="en-GB" altLang="en-US" sz="2800" dirty="0">
              <a:solidFill>
                <a:srgbClr val="292934"/>
              </a:solidFill>
            </a:endParaRPr>
          </a:p>
        </p:txBody>
      </p:sp>
      <p:sp>
        <p:nvSpPr>
          <p:cNvPr id="11" name="TextBox 2">
            <a:extLst>
              <a:ext uri="{FF2B5EF4-FFF2-40B4-BE49-F238E27FC236}">
                <a16:creationId xmlns:a16="http://schemas.microsoft.com/office/drawing/2014/main" id="{830E53BF-ECE2-9BEC-B875-EE17A1A04194}"/>
              </a:ext>
            </a:extLst>
          </p:cNvPr>
          <p:cNvSpPr txBox="1">
            <a:spLocks noChangeArrowheads="1"/>
          </p:cNvSpPr>
          <p:nvPr/>
        </p:nvSpPr>
        <p:spPr bwMode="auto">
          <a:xfrm>
            <a:off x="2784849" y="2952323"/>
            <a:ext cx="4762748"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GB" altLang="en-US" sz="1400" dirty="0">
                <a:solidFill>
                  <a:srgbClr val="0070C0"/>
                </a:solidFill>
                <a:hlinkClick r:id="rId13">
                  <a:extLst>
                    <a:ext uri="{A12FA001-AC4F-418D-AE19-62706E023703}">
                      <ahyp:hlinkClr xmlns:ahyp="http://schemas.microsoft.com/office/drawing/2018/hyperlinkcolor" val="tx"/>
                    </a:ext>
                  </a:extLst>
                </a:hlinkClick>
              </a:rPr>
              <a:t>London School of Economics &amp; Political Science</a:t>
            </a:r>
            <a:endParaRPr lang="en-GB" altLang="en-US" sz="1400" dirty="0">
              <a:solidFill>
                <a:srgbClr val="0070C0"/>
              </a:solidFill>
            </a:endParaRPr>
          </a:p>
          <a:p>
            <a:pPr eaLnBrk="1" hangingPunct="1">
              <a:defRPr/>
            </a:pPr>
            <a:r>
              <a:rPr lang="en-GB" altLang="en-US" sz="1400" dirty="0">
                <a:solidFill>
                  <a:srgbClr val="0070C0"/>
                </a:solidFill>
                <a:hlinkClick r:id="rId14">
                  <a:extLst>
                    <a:ext uri="{A12FA001-AC4F-418D-AE19-62706E023703}">
                      <ahyp:hlinkClr xmlns:ahyp="http://schemas.microsoft.com/office/drawing/2018/hyperlinkcolor" val="tx"/>
                    </a:ext>
                  </a:extLst>
                </a:hlinkClick>
              </a:rPr>
              <a:t>University of Manchester</a:t>
            </a:r>
            <a:endParaRPr lang="en-GB" altLang="en-US" sz="1400" dirty="0">
              <a:solidFill>
                <a:srgbClr val="0070C0"/>
              </a:solidFill>
            </a:endParaRPr>
          </a:p>
          <a:p>
            <a:pPr eaLnBrk="1" hangingPunct="1">
              <a:defRPr/>
            </a:pPr>
            <a:r>
              <a:rPr lang="en-GB" altLang="en-US" sz="1400" dirty="0">
                <a:solidFill>
                  <a:srgbClr val="0070C0"/>
                </a:solidFill>
                <a:hlinkClick r:id="rId15">
                  <a:extLst>
                    <a:ext uri="{A12FA001-AC4F-418D-AE19-62706E023703}">
                      <ahyp:hlinkClr xmlns:ahyp="http://schemas.microsoft.com/office/drawing/2018/hyperlinkcolor" val="tx"/>
                    </a:ext>
                  </a:extLst>
                </a:hlinkClick>
              </a:rPr>
              <a:t>Newcastle University</a:t>
            </a:r>
            <a:endParaRPr lang="en-GB" altLang="en-US" sz="1400" dirty="0">
              <a:solidFill>
                <a:srgbClr val="0070C0"/>
              </a:solidFill>
            </a:endParaRPr>
          </a:p>
          <a:p>
            <a:pPr eaLnBrk="1" hangingPunct="1">
              <a:defRPr/>
            </a:pPr>
            <a:r>
              <a:rPr lang="en-GB" altLang="en-US" sz="1400" dirty="0">
                <a:solidFill>
                  <a:srgbClr val="0070C0"/>
                </a:solidFill>
                <a:hlinkClick r:id="rId16">
                  <a:extLst>
                    <a:ext uri="{A12FA001-AC4F-418D-AE19-62706E023703}">
                      <ahyp:hlinkClr xmlns:ahyp="http://schemas.microsoft.com/office/drawing/2018/hyperlinkcolor" val="tx"/>
                    </a:ext>
                  </a:extLst>
                </a:hlinkClick>
              </a:rPr>
              <a:t>University of Nottingham</a:t>
            </a:r>
            <a:endParaRPr lang="en-GB" altLang="en-US" sz="1400" dirty="0">
              <a:solidFill>
                <a:srgbClr val="0070C0"/>
              </a:solidFill>
            </a:endParaRPr>
          </a:p>
          <a:p>
            <a:pPr eaLnBrk="1" hangingPunct="1">
              <a:defRPr/>
            </a:pPr>
            <a:r>
              <a:rPr lang="en-GB" altLang="en-US" sz="1400" dirty="0">
                <a:solidFill>
                  <a:srgbClr val="0070C0"/>
                </a:solidFill>
                <a:hlinkClick r:id="rId17">
                  <a:extLst>
                    <a:ext uri="{A12FA001-AC4F-418D-AE19-62706E023703}">
                      <ahyp:hlinkClr xmlns:ahyp="http://schemas.microsoft.com/office/drawing/2018/hyperlinkcolor" val="tx"/>
                    </a:ext>
                  </a:extLst>
                </a:hlinkClick>
              </a:rPr>
              <a:t>University of Oxford</a:t>
            </a:r>
            <a:endParaRPr lang="en-GB" altLang="en-US" sz="1400" dirty="0">
              <a:solidFill>
                <a:srgbClr val="0070C0"/>
              </a:solidFill>
            </a:endParaRPr>
          </a:p>
          <a:p>
            <a:pPr eaLnBrk="1" hangingPunct="1">
              <a:defRPr/>
            </a:pPr>
            <a:r>
              <a:rPr lang="en-GB" altLang="en-US" sz="1400" u="sng" dirty="0">
                <a:solidFill>
                  <a:srgbClr val="0070C0"/>
                </a:solidFill>
              </a:rPr>
              <a:t>Queen Mary University of London</a:t>
            </a:r>
          </a:p>
          <a:p>
            <a:pPr eaLnBrk="1" hangingPunct="1">
              <a:defRPr/>
            </a:pPr>
            <a:r>
              <a:rPr lang="en-GB" altLang="en-US" sz="1400" dirty="0">
                <a:solidFill>
                  <a:srgbClr val="0070C0"/>
                </a:solidFill>
                <a:hlinkClick r:id="rId18">
                  <a:extLst>
                    <a:ext uri="{A12FA001-AC4F-418D-AE19-62706E023703}">
                      <ahyp:hlinkClr xmlns:ahyp="http://schemas.microsoft.com/office/drawing/2018/hyperlinkcolor" val="tx"/>
                    </a:ext>
                  </a:extLst>
                </a:hlinkClick>
              </a:rPr>
              <a:t>Queen's University Belfast</a:t>
            </a:r>
            <a:endParaRPr lang="en-GB" altLang="en-US" sz="1400" dirty="0">
              <a:solidFill>
                <a:srgbClr val="0070C0"/>
              </a:solidFill>
            </a:endParaRPr>
          </a:p>
          <a:p>
            <a:pPr eaLnBrk="1" hangingPunct="1">
              <a:defRPr/>
            </a:pPr>
            <a:r>
              <a:rPr lang="en-GB" altLang="en-US" sz="1400" dirty="0">
                <a:solidFill>
                  <a:srgbClr val="0070C0"/>
                </a:solidFill>
                <a:hlinkClick r:id="rId19">
                  <a:extLst>
                    <a:ext uri="{A12FA001-AC4F-418D-AE19-62706E023703}">
                      <ahyp:hlinkClr xmlns:ahyp="http://schemas.microsoft.com/office/drawing/2018/hyperlinkcolor" val="tx"/>
                    </a:ext>
                  </a:extLst>
                </a:hlinkClick>
              </a:rPr>
              <a:t>University of Sheffield</a:t>
            </a:r>
            <a:endParaRPr lang="en-GB" altLang="en-US" sz="1400" dirty="0">
              <a:solidFill>
                <a:srgbClr val="0070C0"/>
              </a:solidFill>
            </a:endParaRPr>
          </a:p>
          <a:p>
            <a:pPr eaLnBrk="1" hangingPunct="1">
              <a:defRPr/>
            </a:pPr>
            <a:r>
              <a:rPr lang="en-GB" altLang="en-US" sz="1400" dirty="0">
                <a:solidFill>
                  <a:srgbClr val="0070C0"/>
                </a:solidFill>
                <a:hlinkClick r:id="rId20">
                  <a:extLst>
                    <a:ext uri="{A12FA001-AC4F-418D-AE19-62706E023703}">
                      <ahyp:hlinkClr xmlns:ahyp="http://schemas.microsoft.com/office/drawing/2018/hyperlinkcolor" val="tx"/>
                    </a:ext>
                  </a:extLst>
                </a:hlinkClick>
              </a:rPr>
              <a:t>University of Southampton</a:t>
            </a:r>
            <a:endParaRPr lang="en-GB" altLang="en-US" sz="1400" dirty="0">
              <a:solidFill>
                <a:srgbClr val="0070C0"/>
              </a:solidFill>
            </a:endParaRPr>
          </a:p>
          <a:p>
            <a:pPr eaLnBrk="1" hangingPunct="1">
              <a:defRPr/>
            </a:pPr>
            <a:r>
              <a:rPr lang="en-GB" altLang="en-US" sz="1400" dirty="0">
                <a:solidFill>
                  <a:srgbClr val="0070C0"/>
                </a:solidFill>
                <a:hlinkClick r:id="rId21">
                  <a:extLst>
                    <a:ext uri="{A12FA001-AC4F-418D-AE19-62706E023703}">
                      <ahyp:hlinkClr xmlns:ahyp="http://schemas.microsoft.com/office/drawing/2018/hyperlinkcolor" val="tx"/>
                    </a:ext>
                  </a:extLst>
                </a:hlinkClick>
              </a:rPr>
              <a:t>University College London</a:t>
            </a:r>
            <a:endParaRPr lang="en-GB" altLang="en-US" sz="1400" dirty="0">
              <a:solidFill>
                <a:srgbClr val="0070C0"/>
              </a:solidFill>
            </a:endParaRPr>
          </a:p>
          <a:p>
            <a:pPr eaLnBrk="1" hangingPunct="1">
              <a:defRPr/>
            </a:pPr>
            <a:r>
              <a:rPr lang="en-GB" altLang="en-US" sz="1400" dirty="0">
                <a:solidFill>
                  <a:srgbClr val="0070C0"/>
                </a:solidFill>
                <a:hlinkClick r:id="rId22">
                  <a:extLst>
                    <a:ext uri="{A12FA001-AC4F-418D-AE19-62706E023703}">
                      <ahyp:hlinkClr xmlns:ahyp="http://schemas.microsoft.com/office/drawing/2018/hyperlinkcolor" val="tx"/>
                    </a:ext>
                  </a:extLst>
                </a:hlinkClick>
              </a:rPr>
              <a:t>University of Warwick</a:t>
            </a:r>
            <a:endParaRPr lang="en-GB" altLang="en-US" sz="1400" dirty="0">
              <a:solidFill>
                <a:srgbClr val="0070C0"/>
              </a:solidFill>
            </a:endParaRPr>
          </a:p>
          <a:p>
            <a:pPr eaLnBrk="1" hangingPunct="1">
              <a:defRPr/>
            </a:pPr>
            <a:r>
              <a:rPr lang="en-GB" altLang="en-US" sz="1400" u="sng" dirty="0">
                <a:solidFill>
                  <a:srgbClr val="0070C0"/>
                </a:solidFill>
              </a:rPr>
              <a:t>University of York</a:t>
            </a:r>
          </a:p>
          <a:p>
            <a:pPr>
              <a:defRPr/>
            </a:pPr>
            <a:endParaRPr lang="en-GB" altLang="en-US" sz="1100" dirty="0">
              <a:solidFill>
                <a:srgbClr val="292934"/>
              </a:solidFill>
            </a:endParaRPr>
          </a:p>
        </p:txBody>
      </p:sp>
      <p:sp>
        <p:nvSpPr>
          <p:cNvPr id="13" name="TextBox 12">
            <a:extLst>
              <a:ext uri="{FF2B5EF4-FFF2-40B4-BE49-F238E27FC236}">
                <a16:creationId xmlns:a16="http://schemas.microsoft.com/office/drawing/2014/main" id="{865EE38A-C276-A155-13E5-65CA135A0512}"/>
              </a:ext>
            </a:extLst>
          </p:cNvPr>
          <p:cNvSpPr txBox="1"/>
          <p:nvPr/>
        </p:nvSpPr>
        <p:spPr>
          <a:xfrm>
            <a:off x="2934127" y="6709686"/>
            <a:ext cx="6323078" cy="646331"/>
          </a:xfrm>
          <a:prstGeom prst="rect">
            <a:avLst/>
          </a:prstGeom>
          <a:noFill/>
        </p:spPr>
        <p:txBody>
          <a:bodyPr wrap="none" rtlCol="0">
            <a:spAutoFit/>
          </a:bodyPr>
          <a:lstStyle/>
          <a:p>
            <a:endParaRPr lang="en-GB" dirty="0"/>
          </a:p>
          <a:p>
            <a:r>
              <a:rPr lang="en-GB" dirty="0">
                <a:solidFill>
                  <a:srgbClr val="0051F2"/>
                </a:solidFill>
              </a:rPr>
              <a:t>Medicine, Veterinary Science, Dentistry, Oxbridge, Conservatoires</a:t>
            </a:r>
          </a:p>
        </p:txBody>
      </p:sp>
      <p:sp>
        <p:nvSpPr>
          <p:cNvPr id="14" name="Content Placeholder 4">
            <a:extLst>
              <a:ext uri="{FF2B5EF4-FFF2-40B4-BE49-F238E27FC236}">
                <a16:creationId xmlns:a16="http://schemas.microsoft.com/office/drawing/2014/main" id="{A1607366-63E0-0D3A-423A-4FF189B92570}"/>
              </a:ext>
            </a:extLst>
          </p:cNvPr>
          <p:cNvSpPr txBox="1">
            <a:spLocks/>
          </p:cNvSpPr>
          <p:nvPr/>
        </p:nvSpPr>
        <p:spPr>
          <a:xfrm>
            <a:off x="7653525" y="2395356"/>
            <a:ext cx="3207360" cy="55696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Nova"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Nova"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Nova"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Nova"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Nova"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Early Entry</a:t>
            </a:r>
            <a:endParaRPr lang="en-US" dirty="0"/>
          </a:p>
        </p:txBody>
      </p:sp>
      <p:sp>
        <p:nvSpPr>
          <p:cNvPr id="16" name="TextBox 2">
            <a:extLst>
              <a:ext uri="{FF2B5EF4-FFF2-40B4-BE49-F238E27FC236}">
                <a16:creationId xmlns:a16="http://schemas.microsoft.com/office/drawing/2014/main" id="{78E133F2-0EA8-4AC3-4A82-3A2EB297130B}"/>
              </a:ext>
            </a:extLst>
          </p:cNvPr>
          <p:cNvSpPr txBox="1">
            <a:spLocks noChangeArrowheads="1"/>
          </p:cNvSpPr>
          <p:nvPr/>
        </p:nvSpPr>
        <p:spPr bwMode="auto">
          <a:xfrm>
            <a:off x="7467994" y="2952323"/>
            <a:ext cx="250704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eaLnBrk="1" hangingPunct="1">
              <a:spcBef>
                <a:spcPct val="0"/>
              </a:spcBef>
              <a:buClrTx/>
              <a:buSzTx/>
              <a:buNone/>
              <a:defRPr/>
            </a:pPr>
            <a:r>
              <a:rPr lang="en-GB" altLang="en-US" sz="1400" dirty="0">
                <a:solidFill>
                  <a:srgbClr val="0070C0"/>
                </a:solidFill>
              </a:rPr>
              <a:t>Oxbridge</a:t>
            </a:r>
          </a:p>
          <a:p>
            <a:pPr eaLnBrk="1" hangingPunct="1">
              <a:spcBef>
                <a:spcPct val="0"/>
              </a:spcBef>
              <a:buClrTx/>
              <a:buSzTx/>
              <a:buNone/>
              <a:defRPr/>
            </a:pPr>
            <a:r>
              <a:rPr lang="en-GB" altLang="en-US" sz="1400" dirty="0">
                <a:solidFill>
                  <a:srgbClr val="0070C0"/>
                </a:solidFill>
              </a:rPr>
              <a:t>Medicine</a:t>
            </a:r>
          </a:p>
          <a:p>
            <a:pPr eaLnBrk="1" hangingPunct="1">
              <a:spcBef>
                <a:spcPct val="0"/>
              </a:spcBef>
              <a:buClrTx/>
              <a:buSzTx/>
              <a:buNone/>
              <a:defRPr/>
            </a:pPr>
            <a:r>
              <a:rPr lang="en-GB" altLang="en-US" sz="1400" dirty="0">
                <a:solidFill>
                  <a:srgbClr val="0070C0"/>
                </a:solidFill>
              </a:rPr>
              <a:t>Dentistry</a:t>
            </a:r>
          </a:p>
          <a:p>
            <a:pPr eaLnBrk="1" hangingPunct="1">
              <a:spcBef>
                <a:spcPct val="0"/>
              </a:spcBef>
              <a:buClrTx/>
              <a:buSzTx/>
              <a:buNone/>
              <a:defRPr/>
            </a:pPr>
            <a:r>
              <a:rPr lang="en-GB" altLang="en-US" sz="1400" dirty="0">
                <a:solidFill>
                  <a:srgbClr val="0070C0"/>
                </a:solidFill>
              </a:rPr>
              <a:t>Veterinary Science</a:t>
            </a:r>
          </a:p>
          <a:p>
            <a:pPr eaLnBrk="1" hangingPunct="1">
              <a:spcBef>
                <a:spcPct val="0"/>
              </a:spcBef>
              <a:buClrTx/>
              <a:buSzTx/>
              <a:buNone/>
              <a:defRPr/>
            </a:pPr>
            <a:r>
              <a:rPr lang="en-GB" altLang="en-US" sz="1400" dirty="0">
                <a:solidFill>
                  <a:srgbClr val="0070C0"/>
                </a:solidFill>
              </a:rPr>
              <a:t>Conservatoires</a:t>
            </a:r>
            <a:endParaRPr lang="en-GB" altLang="en-US" sz="2800" dirty="0">
              <a:solidFill>
                <a:srgbClr val="0070C0"/>
              </a:solidFill>
            </a:endParaRPr>
          </a:p>
        </p:txBody>
      </p:sp>
      <p:sp>
        <p:nvSpPr>
          <p:cNvPr id="18" name="Content Placeholder 4">
            <a:extLst>
              <a:ext uri="{FF2B5EF4-FFF2-40B4-BE49-F238E27FC236}">
                <a16:creationId xmlns:a16="http://schemas.microsoft.com/office/drawing/2014/main" id="{1BF0E316-3B94-DCF9-2E3D-2849B610EDBB}"/>
              </a:ext>
            </a:extLst>
          </p:cNvPr>
          <p:cNvSpPr txBox="1">
            <a:spLocks/>
          </p:cNvSpPr>
          <p:nvPr/>
        </p:nvSpPr>
        <p:spPr>
          <a:xfrm>
            <a:off x="7547597" y="4459948"/>
            <a:ext cx="3207360" cy="16124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Nova"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Nova"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Nova"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Nova"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Nova"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Types</a:t>
            </a:r>
          </a:p>
          <a:p>
            <a:pPr marL="0" indent="0">
              <a:spcBef>
                <a:spcPts val="0"/>
              </a:spcBef>
              <a:buFont typeface="Arial" panose="020B0604020202020204" pitchFamily="34" charset="0"/>
              <a:buNone/>
            </a:pPr>
            <a:r>
              <a:rPr lang="en-US" sz="1400" dirty="0">
                <a:solidFill>
                  <a:srgbClr val="0070C0"/>
                </a:solidFill>
                <a:latin typeface="Arial" panose="020B0604020202020204" pitchFamily="34" charset="0"/>
                <a:cs typeface="Arial" panose="020B0604020202020204" pitchFamily="34" charset="0"/>
              </a:rPr>
              <a:t>Campus</a:t>
            </a:r>
          </a:p>
          <a:p>
            <a:pPr marL="0" indent="0">
              <a:spcBef>
                <a:spcPts val="0"/>
              </a:spcBef>
              <a:buFont typeface="Arial" panose="020B0604020202020204" pitchFamily="34" charset="0"/>
              <a:buNone/>
            </a:pPr>
            <a:r>
              <a:rPr lang="en-US" sz="1400" dirty="0">
                <a:solidFill>
                  <a:srgbClr val="0070C0"/>
                </a:solidFill>
                <a:latin typeface="Arial" panose="020B0604020202020204" pitchFamily="34" charset="0"/>
                <a:cs typeface="Arial" panose="020B0604020202020204" pitchFamily="34" charset="0"/>
              </a:rPr>
              <a:t>City</a:t>
            </a:r>
          </a:p>
          <a:p>
            <a:pPr marL="0" indent="0">
              <a:spcBef>
                <a:spcPts val="0"/>
              </a:spcBef>
              <a:buFont typeface="Arial" panose="020B0604020202020204" pitchFamily="34" charset="0"/>
              <a:buNone/>
            </a:pPr>
            <a:r>
              <a:rPr lang="en-US" sz="1400" dirty="0">
                <a:solidFill>
                  <a:srgbClr val="0070C0"/>
                </a:solidFill>
                <a:latin typeface="Arial" panose="020B0604020202020204" pitchFamily="34" charset="0"/>
                <a:cs typeface="Arial" panose="020B0604020202020204" pitchFamily="34" charset="0"/>
              </a:rPr>
              <a:t>Home / far</a:t>
            </a:r>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36019737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AAB9D2-C475-16CA-1E8D-67DCE46E60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8AE698-455D-4977-2639-4BBDE436DC30}"/>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Open days</a:t>
            </a:r>
            <a:endParaRPr lang="en-GB" sz="4000" dirty="0">
              <a:solidFill>
                <a:schemeClr val="bg1"/>
              </a:solidFill>
              <a:latin typeface="Poppins" panose="00000500000000000000" pitchFamily="2" charset="0"/>
              <a:cs typeface="Poppins" panose="00000500000000000000" pitchFamily="2" charset="0"/>
            </a:endParaRPr>
          </a:p>
        </p:txBody>
      </p:sp>
      <p:sp>
        <p:nvSpPr>
          <p:cNvPr id="5" name="Content Placeholder 4">
            <a:extLst>
              <a:ext uri="{FF2B5EF4-FFF2-40B4-BE49-F238E27FC236}">
                <a16:creationId xmlns:a16="http://schemas.microsoft.com/office/drawing/2014/main" id="{CDD420C4-6B29-A188-1D2D-42A20B03CE3F}"/>
              </a:ext>
            </a:extLst>
          </p:cNvPr>
          <p:cNvSpPr>
            <a:spLocks noGrp="1"/>
          </p:cNvSpPr>
          <p:nvPr>
            <p:ph idx="1"/>
          </p:nvPr>
        </p:nvSpPr>
        <p:spPr>
          <a:xfrm>
            <a:off x="837866" y="2738658"/>
            <a:ext cx="5940621" cy="556967"/>
          </a:xfrm>
        </p:spPr>
        <p:txBody>
          <a:bodyPr>
            <a:normAutofit fontScale="55000" lnSpcReduction="20000"/>
          </a:bodyPr>
          <a:lstStyle/>
          <a:p>
            <a:pPr marL="0" indent="0">
              <a:buNone/>
            </a:pPr>
            <a:r>
              <a:rPr lang="en-GB" dirty="0">
                <a:solidFill>
                  <a:srgbClr val="0563C1"/>
                </a:solidFill>
                <a:hlinkClick r:id="rId3">
                  <a:extLst>
                    <a:ext uri="{A12FA001-AC4F-418D-AE19-62706E023703}">
                      <ahyp:hlinkClr xmlns:ahyp="http://schemas.microsoft.com/office/drawing/2018/hyperlinkcolor" val="tx"/>
                    </a:ext>
                  </a:extLst>
                </a:hlinkClick>
              </a:rPr>
              <a:t>mesYear12@maidenerleghtrust.org</a:t>
            </a:r>
            <a:endParaRPr lang="en-GB" dirty="0"/>
          </a:p>
          <a:p>
            <a:pPr marL="0" indent="0">
              <a:buNone/>
            </a:pPr>
            <a:r>
              <a:rPr lang="en-GB" dirty="0">
                <a:hlinkClick r:id="rId4"/>
              </a:rPr>
              <a:t>mesAttendance@maidenerleghtrust.org</a:t>
            </a:r>
            <a:r>
              <a:rPr lang="en-GB" dirty="0"/>
              <a:t> </a:t>
            </a:r>
          </a:p>
          <a:p>
            <a:pPr marL="0" indent="0">
              <a:buNone/>
            </a:pPr>
            <a:endParaRPr lang="en-GB" dirty="0"/>
          </a:p>
          <a:p>
            <a:pPr marL="0" indent="0">
              <a:buNone/>
            </a:pPr>
            <a:endParaRPr lang="en-US" dirty="0"/>
          </a:p>
        </p:txBody>
      </p:sp>
      <p:sp>
        <p:nvSpPr>
          <p:cNvPr id="13" name="TextBox 12">
            <a:extLst>
              <a:ext uri="{FF2B5EF4-FFF2-40B4-BE49-F238E27FC236}">
                <a16:creationId xmlns:a16="http://schemas.microsoft.com/office/drawing/2014/main" id="{502221BE-5270-B570-3A32-6EAF153288DD}"/>
              </a:ext>
            </a:extLst>
          </p:cNvPr>
          <p:cNvSpPr txBox="1"/>
          <p:nvPr/>
        </p:nvSpPr>
        <p:spPr>
          <a:xfrm>
            <a:off x="2934127" y="6709686"/>
            <a:ext cx="6323078" cy="646331"/>
          </a:xfrm>
          <a:prstGeom prst="rect">
            <a:avLst/>
          </a:prstGeom>
          <a:noFill/>
        </p:spPr>
        <p:txBody>
          <a:bodyPr wrap="none" rtlCol="0">
            <a:spAutoFit/>
          </a:bodyPr>
          <a:lstStyle/>
          <a:p>
            <a:endParaRPr lang="en-GB" dirty="0"/>
          </a:p>
          <a:p>
            <a:r>
              <a:rPr lang="en-GB" dirty="0">
                <a:solidFill>
                  <a:srgbClr val="0051F2"/>
                </a:solidFill>
              </a:rPr>
              <a:t>Medicine, Veterinary Science, Dentistry, Oxbridge, Conservatoires</a:t>
            </a:r>
          </a:p>
        </p:txBody>
      </p:sp>
      <p:pic>
        <p:nvPicPr>
          <p:cNvPr id="4" name="Picture 3">
            <a:extLst>
              <a:ext uri="{FF2B5EF4-FFF2-40B4-BE49-F238E27FC236}">
                <a16:creationId xmlns:a16="http://schemas.microsoft.com/office/drawing/2014/main" id="{C970DCC3-0EFB-184F-EFDB-87CCC3A3AE1F}"/>
              </a:ext>
            </a:extLst>
          </p:cNvPr>
          <p:cNvPicPr>
            <a:picLocks noChangeAspect="1"/>
          </p:cNvPicPr>
          <p:nvPr/>
        </p:nvPicPr>
        <p:blipFill>
          <a:blip r:embed="rId5"/>
          <a:stretch>
            <a:fillRect/>
          </a:stretch>
        </p:blipFill>
        <p:spPr>
          <a:xfrm>
            <a:off x="689113" y="3392024"/>
            <a:ext cx="7297238" cy="2664296"/>
          </a:xfrm>
          <a:prstGeom prst="rect">
            <a:avLst/>
          </a:prstGeom>
        </p:spPr>
      </p:pic>
      <p:sp>
        <p:nvSpPr>
          <p:cNvPr id="6" name="TextBox 5">
            <a:extLst>
              <a:ext uri="{FF2B5EF4-FFF2-40B4-BE49-F238E27FC236}">
                <a16:creationId xmlns:a16="http://schemas.microsoft.com/office/drawing/2014/main" id="{605255D1-06B6-1BFF-6EB1-9054D1F35C5D}"/>
              </a:ext>
            </a:extLst>
          </p:cNvPr>
          <p:cNvSpPr txBox="1"/>
          <p:nvPr/>
        </p:nvSpPr>
        <p:spPr>
          <a:xfrm>
            <a:off x="837866" y="2227309"/>
            <a:ext cx="9028562" cy="369332"/>
          </a:xfrm>
          <a:prstGeom prst="rect">
            <a:avLst/>
          </a:prstGeom>
          <a:noFill/>
        </p:spPr>
        <p:txBody>
          <a:bodyPr wrap="none" rtlCol="0">
            <a:spAutoFit/>
          </a:bodyPr>
          <a:lstStyle/>
          <a:p>
            <a:r>
              <a:rPr lang="en-GB" dirty="0">
                <a:latin typeface="Calibri" panose="020F0502020204030204" pitchFamily="34" charset="0"/>
                <a:ea typeface="Calibri" panose="020F0502020204030204" pitchFamily="34" charset="0"/>
                <a:cs typeface="Times New Roman" panose="02020603050405020304" pitchFamily="18" charset="0"/>
              </a:rPr>
              <a:t>Email in advance for absence to be authorised – advised to sign-up for subject talks in advance</a:t>
            </a:r>
            <a:endParaRPr lang="en-US" dirty="0"/>
          </a:p>
        </p:txBody>
      </p:sp>
    </p:spTree>
    <p:extLst>
      <p:ext uri="{BB962C8B-B14F-4D97-AF65-F5344CB8AC3E}">
        <p14:creationId xmlns:p14="http://schemas.microsoft.com/office/powerpoint/2010/main" val="5598819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BF5A0F-35BB-A395-0BE1-8BD14BE927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7CDA64-FBC8-668B-9678-027E1D468251}"/>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Accommodation</a:t>
            </a:r>
            <a:endParaRPr lang="en-GB" sz="4000" dirty="0">
              <a:solidFill>
                <a:schemeClr val="bg1"/>
              </a:solidFill>
              <a:latin typeface="Poppins" panose="00000500000000000000" pitchFamily="2" charset="0"/>
              <a:cs typeface="Poppins" panose="00000500000000000000" pitchFamily="2" charset="0"/>
            </a:endParaRPr>
          </a:p>
        </p:txBody>
      </p:sp>
      <p:sp>
        <p:nvSpPr>
          <p:cNvPr id="5" name="Content Placeholder 4">
            <a:extLst>
              <a:ext uri="{FF2B5EF4-FFF2-40B4-BE49-F238E27FC236}">
                <a16:creationId xmlns:a16="http://schemas.microsoft.com/office/drawing/2014/main" id="{9FD9510C-37D8-6B25-251C-20C46708167F}"/>
              </a:ext>
            </a:extLst>
          </p:cNvPr>
          <p:cNvSpPr>
            <a:spLocks noGrp="1"/>
          </p:cNvSpPr>
          <p:nvPr>
            <p:ph idx="1"/>
          </p:nvPr>
        </p:nvSpPr>
        <p:spPr>
          <a:xfrm>
            <a:off x="837866" y="2738658"/>
            <a:ext cx="5940621" cy="556967"/>
          </a:xfrm>
        </p:spPr>
        <p:txBody>
          <a:bodyPr>
            <a:normAutofit/>
          </a:bodyPr>
          <a:lstStyle/>
          <a:p>
            <a:pPr marL="0" indent="0">
              <a:buNone/>
            </a:pPr>
            <a:endParaRPr lang="en-GB" dirty="0"/>
          </a:p>
          <a:p>
            <a:pPr marL="0" indent="0">
              <a:buNone/>
            </a:pPr>
            <a:endParaRPr lang="en-US" dirty="0"/>
          </a:p>
        </p:txBody>
      </p:sp>
      <p:sp>
        <p:nvSpPr>
          <p:cNvPr id="13" name="TextBox 12">
            <a:extLst>
              <a:ext uri="{FF2B5EF4-FFF2-40B4-BE49-F238E27FC236}">
                <a16:creationId xmlns:a16="http://schemas.microsoft.com/office/drawing/2014/main" id="{5AEFF53E-EF2C-48F8-F039-EF403BB8DC65}"/>
              </a:ext>
            </a:extLst>
          </p:cNvPr>
          <p:cNvSpPr txBox="1"/>
          <p:nvPr/>
        </p:nvSpPr>
        <p:spPr>
          <a:xfrm>
            <a:off x="2934127" y="6709686"/>
            <a:ext cx="6323078" cy="646331"/>
          </a:xfrm>
          <a:prstGeom prst="rect">
            <a:avLst/>
          </a:prstGeom>
          <a:noFill/>
        </p:spPr>
        <p:txBody>
          <a:bodyPr wrap="none" rtlCol="0">
            <a:spAutoFit/>
          </a:bodyPr>
          <a:lstStyle/>
          <a:p>
            <a:endParaRPr lang="en-GB" dirty="0"/>
          </a:p>
          <a:p>
            <a:r>
              <a:rPr lang="en-GB" dirty="0">
                <a:solidFill>
                  <a:srgbClr val="0051F2"/>
                </a:solidFill>
              </a:rPr>
              <a:t>Medicine, Veterinary Science, Dentistry, Oxbridge, Conservatoires</a:t>
            </a:r>
          </a:p>
        </p:txBody>
      </p:sp>
      <p:sp>
        <p:nvSpPr>
          <p:cNvPr id="6" name="TextBox 5">
            <a:extLst>
              <a:ext uri="{FF2B5EF4-FFF2-40B4-BE49-F238E27FC236}">
                <a16:creationId xmlns:a16="http://schemas.microsoft.com/office/drawing/2014/main" id="{4606581E-556F-0002-2387-8B03D1AC5D63}"/>
              </a:ext>
            </a:extLst>
          </p:cNvPr>
          <p:cNvSpPr txBox="1"/>
          <p:nvPr/>
        </p:nvSpPr>
        <p:spPr>
          <a:xfrm>
            <a:off x="441898" y="2644546"/>
            <a:ext cx="4729813" cy="3170099"/>
          </a:xfrm>
          <a:prstGeom prst="rect">
            <a:avLst/>
          </a:prstGeom>
          <a:noFill/>
        </p:spPr>
        <p:txBody>
          <a:bodyPr wrap="square" rtlCol="0">
            <a:spAutoFit/>
          </a:bodyPr>
          <a:lstStyle/>
          <a:p>
            <a:r>
              <a:rPr lang="en-GB" sz="2000" dirty="0">
                <a:latin typeface="Calibri" panose="020F0502020204030204" pitchFamily="34" charset="0"/>
                <a:ea typeface="Calibri" panose="020F0502020204030204" pitchFamily="34" charset="0"/>
                <a:cs typeface="Times New Roman" panose="02020603050405020304" pitchFamily="18" charset="0"/>
              </a:rPr>
              <a:t>To be reserved after having accepted an offer (therefore, the firm choice).</a:t>
            </a:r>
          </a:p>
          <a:p>
            <a:endParaRPr lang="en-GB" sz="2000" dirty="0">
              <a:latin typeface="Calibri" panose="020F0502020204030204" pitchFamily="34" charset="0"/>
              <a:ea typeface="Calibri" panose="020F0502020204030204" pitchFamily="34" charset="0"/>
              <a:cs typeface="Times New Roman" panose="02020603050405020304" pitchFamily="18" charset="0"/>
            </a:endParaRPr>
          </a:p>
          <a:p>
            <a:r>
              <a:rPr lang="en-GB" sz="2000" dirty="0">
                <a:latin typeface="Calibri" panose="020F0502020204030204" pitchFamily="34" charset="0"/>
                <a:ea typeface="Calibri" panose="020F0502020204030204" pitchFamily="34" charset="0"/>
                <a:cs typeface="Times New Roman" panose="02020603050405020304" pitchFamily="18" charset="0"/>
              </a:rPr>
              <a:t>Students need to do some budgeting before selecting the accommodation.  The most expensive, (luxury, location, en-suite etc.), can easily exceed the maintenance loan.</a:t>
            </a:r>
          </a:p>
          <a:p>
            <a:endParaRPr lang="en-GB" sz="2000" dirty="0">
              <a:latin typeface="Calibri" panose="020F0502020204030204" pitchFamily="34" charset="0"/>
              <a:ea typeface="Calibri" panose="020F0502020204030204" pitchFamily="34" charset="0"/>
              <a:cs typeface="Times New Roman" panose="02020603050405020304" pitchFamily="18" charset="0"/>
            </a:endParaRPr>
          </a:p>
          <a:p>
            <a:r>
              <a:rPr lang="en-GB" sz="2000" dirty="0">
                <a:latin typeface="Calibri" panose="020F0502020204030204" pitchFamily="34" charset="0"/>
                <a:ea typeface="Calibri" panose="020F0502020204030204" pitchFamily="34" charset="0"/>
                <a:cs typeface="Times New Roman" panose="02020603050405020304" pitchFamily="18" charset="0"/>
              </a:rPr>
              <a:t>Accommodation is normally guaranteed for first-year students.</a:t>
            </a:r>
            <a:endParaRPr lang="en-US" sz="2000" dirty="0"/>
          </a:p>
        </p:txBody>
      </p:sp>
      <p:pic>
        <p:nvPicPr>
          <p:cNvPr id="7" name="Picture 6">
            <a:extLst>
              <a:ext uri="{FF2B5EF4-FFF2-40B4-BE49-F238E27FC236}">
                <a16:creationId xmlns:a16="http://schemas.microsoft.com/office/drawing/2014/main" id="{AFB4496B-5DDC-8B57-E5A5-5A7A9FD1A8BA}"/>
              </a:ext>
            </a:extLst>
          </p:cNvPr>
          <p:cNvPicPr>
            <a:picLocks noChangeAspect="1"/>
          </p:cNvPicPr>
          <p:nvPr/>
        </p:nvPicPr>
        <p:blipFill>
          <a:blip r:embed="rId3"/>
          <a:stretch>
            <a:fillRect/>
          </a:stretch>
        </p:blipFill>
        <p:spPr>
          <a:xfrm>
            <a:off x="5299033" y="2372813"/>
            <a:ext cx="6762402" cy="3824408"/>
          </a:xfrm>
          <a:prstGeom prst="rect">
            <a:avLst/>
          </a:prstGeom>
        </p:spPr>
      </p:pic>
    </p:spTree>
    <p:extLst>
      <p:ext uri="{BB962C8B-B14F-4D97-AF65-F5344CB8AC3E}">
        <p14:creationId xmlns:p14="http://schemas.microsoft.com/office/powerpoint/2010/main" val="38373210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E699E4-C198-2670-62B8-9A457A4492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6C424A-1FFF-69F7-8CE8-49A6A94AA71E}"/>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Student finance</a:t>
            </a:r>
            <a:endParaRPr lang="en-GB" sz="4000" dirty="0">
              <a:solidFill>
                <a:schemeClr val="bg1"/>
              </a:solidFill>
              <a:latin typeface="Poppins" panose="00000500000000000000" pitchFamily="2" charset="0"/>
              <a:cs typeface="Poppins" panose="00000500000000000000" pitchFamily="2" charset="0"/>
            </a:endParaRPr>
          </a:p>
        </p:txBody>
      </p:sp>
      <p:sp>
        <p:nvSpPr>
          <p:cNvPr id="5" name="Content Placeholder 4">
            <a:extLst>
              <a:ext uri="{FF2B5EF4-FFF2-40B4-BE49-F238E27FC236}">
                <a16:creationId xmlns:a16="http://schemas.microsoft.com/office/drawing/2014/main" id="{DED0C817-7BA6-7231-D7B5-651F411447CA}"/>
              </a:ext>
            </a:extLst>
          </p:cNvPr>
          <p:cNvSpPr>
            <a:spLocks noGrp="1"/>
          </p:cNvSpPr>
          <p:nvPr>
            <p:ph idx="1"/>
          </p:nvPr>
        </p:nvSpPr>
        <p:spPr>
          <a:xfrm>
            <a:off x="837866" y="2738658"/>
            <a:ext cx="5940621" cy="556967"/>
          </a:xfrm>
        </p:spPr>
        <p:txBody>
          <a:bodyPr>
            <a:normAutofit/>
          </a:bodyPr>
          <a:lstStyle/>
          <a:p>
            <a:pPr marL="0" indent="0">
              <a:buNone/>
            </a:pPr>
            <a:endParaRPr lang="en-GB" dirty="0"/>
          </a:p>
          <a:p>
            <a:pPr marL="0" indent="0">
              <a:buNone/>
            </a:pPr>
            <a:endParaRPr lang="en-US" dirty="0"/>
          </a:p>
        </p:txBody>
      </p:sp>
      <p:sp>
        <p:nvSpPr>
          <p:cNvPr id="6" name="TextBox 5">
            <a:extLst>
              <a:ext uri="{FF2B5EF4-FFF2-40B4-BE49-F238E27FC236}">
                <a16:creationId xmlns:a16="http://schemas.microsoft.com/office/drawing/2014/main" id="{4DAC8E2B-EC9F-33EE-1A2D-B0C51E085F28}"/>
              </a:ext>
            </a:extLst>
          </p:cNvPr>
          <p:cNvSpPr txBox="1"/>
          <p:nvPr/>
        </p:nvSpPr>
        <p:spPr>
          <a:xfrm>
            <a:off x="370437" y="2184356"/>
            <a:ext cx="10983029" cy="3785652"/>
          </a:xfrm>
          <a:prstGeom prst="rect">
            <a:avLst/>
          </a:prstGeom>
          <a:noFill/>
        </p:spPr>
        <p:txBody>
          <a:bodyPr wrap="square" rtlCol="0">
            <a:spAutoFit/>
          </a:bodyPr>
          <a:lstStyle/>
          <a:p>
            <a:r>
              <a:rPr lang="en-GB" sz="2400" b="1" dirty="0">
                <a:latin typeface="Calibri" panose="020F0502020204030204" pitchFamily="34" charset="0"/>
                <a:ea typeface="Calibri" panose="020F0502020204030204" pitchFamily="34" charset="0"/>
                <a:cs typeface="Times New Roman" panose="02020603050405020304" pitchFamily="18" charset="0"/>
              </a:rPr>
              <a:t>TUITION FEE LOAN</a:t>
            </a:r>
          </a:p>
          <a:p>
            <a:r>
              <a:rPr lang="en-GB" sz="2400" dirty="0">
                <a:latin typeface="Calibri" panose="020F0502020204030204" pitchFamily="34" charset="0"/>
                <a:ea typeface="Calibri" panose="020F0502020204030204" pitchFamily="34" charset="0"/>
                <a:cs typeface="Times New Roman" panose="02020603050405020304" pitchFamily="18" charset="0"/>
              </a:rPr>
              <a:t>The majority of undergraduate courses will charge £10,050 p/a.  SFE will provide a loan to cover this.  It goes straight to the university.</a:t>
            </a:r>
          </a:p>
          <a:p>
            <a:endParaRPr lang="en-GB" sz="2400" dirty="0">
              <a:latin typeface="Calibri" panose="020F0502020204030204" pitchFamily="34" charset="0"/>
              <a:ea typeface="Calibri" panose="020F0502020204030204" pitchFamily="34" charset="0"/>
              <a:cs typeface="Times New Roman" panose="02020603050405020304" pitchFamily="18" charset="0"/>
            </a:endParaRPr>
          </a:p>
          <a:p>
            <a:r>
              <a:rPr lang="en-GB" sz="2400" b="1" dirty="0">
                <a:latin typeface="Calibri" panose="020F0502020204030204" pitchFamily="34" charset="0"/>
                <a:ea typeface="Calibri" panose="020F0502020204030204" pitchFamily="34" charset="0"/>
                <a:cs typeface="Times New Roman" panose="02020603050405020304" pitchFamily="18" charset="0"/>
              </a:rPr>
              <a:t>MAINTENANCE LOAN</a:t>
            </a:r>
          </a:p>
          <a:p>
            <a:r>
              <a:rPr lang="en-GB" sz="2400" dirty="0">
                <a:latin typeface="Calibri" panose="020F0502020204030204" pitchFamily="34" charset="0"/>
                <a:ea typeface="Calibri" panose="020F0502020204030204" pitchFamily="34" charset="0"/>
                <a:cs typeface="Times New Roman" panose="02020603050405020304" pitchFamily="18" charset="0"/>
              </a:rPr>
              <a:t> </a:t>
            </a:r>
          </a:p>
          <a:p>
            <a:r>
              <a:rPr lang="en-GB" sz="2400" dirty="0">
                <a:latin typeface="Calibri" panose="020F0502020204030204" pitchFamily="34" charset="0"/>
                <a:ea typeface="Calibri" panose="020F0502020204030204" pitchFamily="34" charset="0"/>
                <a:cs typeface="Times New Roman" panose="02020603050405020304" pitchFamily="18" charset="0"/>
              </a:rPr>
              <a:t>Students are expected to pay their own cost of living: accommodation, food, travel, leisure etc. SFE provides a loan to cover this.  It is means tested and is shown overleaf.  SFE has an exact calculator for families to use.  </a:t>
            </a:r>
          </a:p>
          <a:p>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19182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232D3-3C8D-3267-6C6C-AD5ED556D3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CD319E-E18C-465F-E9F2-B27CD9476F3B}"/>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Student finance</a:t>
            </a:r>
            <a:endParaRPr lang="en-GB" sz="4000" dirty="0">
              <a:solidFill>
                <a:schemeClr val="bg1"/>
              </a:solidFill>
              <a:latin typeface="Poppins" panose="00000500000000000000" pitchFamily="2" charset="0"/>
              <a:cs typeface="Poppins" panose="00000500000000000000" pitchFamily="2" charset="0"/>
            </a:endParaRPr>
          </a:p>
        </p:txBody>
      </p:sp>
      <p:sp>
        <p:nvSpPr>
          <p:cNvPr id="5" name="Content Placeholder 4">
            <a:extLst>
              <a:ext uri="{FF2B5EF4-FFF2-40B4-BE49-F238E27FC236}">
                <a16:creationId xmlns:a16="http://schemas.microsoft.com/office/drawing/2014/main" id="{2A69B6F9-6DC6-E69F-E7B4-049A1474C144}"/>
              </a:ext>
            </a:extLst>
          </p:cNvPr>
          <p:cNvSpPr>
            <a:spLocks noGrp="1"/>
          </p:cNvSpPr>
          <p:nvPr>
            <p:ph idx="1"/>
          </p:nvPr>
        </p:nvSpPr>
        <p:spPr>
          <a:xfrm>
            <a:off x="837866" y="2738658"/>
            <a:ext cx="5940621" cy="556967"/>
          </a:xfrm>
        </p:spPr>
        <p:txBody>
          <a:bodyPr>
            <a:normAutofit/>
          </a:bodyPr>
          <a:lstStyle/>
          <a:p>
            <a:pPr marL="0" indent="0">
              <a:buNone/>
            </a:pPr>
            <a:endParaRPr lang="en-GB" dirty="0"/>
          </a:p>
          <a:p>
            <a:pPr marL="0" indent="0">
              <a:buNone/>
            </a:pPr>
            <a:endParaRPr lang="en-US" dirty="0"/>
          </a:p>
        </p:txBody>
      </p:sp>
      <p:sp>
        <p:nvSpPr>
          <p:cNvPr id="13" name="TextBox 12">
            <a:extLst>
              <a:ext uri="{FF2B5EF4-FFF2-40B4-BE49-F238E27FC236}">
                <a16:creationId xmlns:a16="http://schemas.microsoft.com/office/drawing/2014/main" id="{9CCEFB3A-6865-3C74-10EF-6C9D20347C1D}"/>
              </a:ext>
            </a:extLst>
          </p:cNvPr>
          <p:cNvSpPr txBox="1"/>
          <p:nvPr/>
        </p:nvSpPr>
        <p:spPr>
          <a:xfrm>
            <a:off x="2934127" y="6709686"/>
            <a:ext cx="6323078" cy="646331"/>
          </a:xfrm>
          <a:prstGeom prst="rect">
            <a:avLst/>
          </a:prstGeom>
          <a:noFill/>
        </p:spPr>
        <p:txBody>
          <a:bodyPr wrap="none" rtlCol="0">
            <a:spAutoFit/>
          </a:bodyPr>
          <a:lstStyle/>
          <a:p>
            <a:endParaRPr lang="en-GB" dirty="0"/>
          </a:p>
          <a:p>
            <a:r>
              <a:rPr lang="en-GB" dirty="0">
                <a:solidFill>
                  <a:srgbClr val="0051F2"/>
                </a:solidFill>
              </a:rPr>
              <a:t>Medicine, Veterinary Science, Dentistry, Oxbridge, Conservatoires</a:t>
            </a:r>
          </a:p>
        </p:txBody>
      </p:sp>
      <p:graphicFrame>
        <p:nvGraphicFramePr>
          <p:cNvPr id="3" name="Table 2">
            <a:extLst>
              <a:ext uri="{FF2B5EF4-FFF2-40B4-BE49-F238E27FC236}">
                <a16:creationId xmlns:a16="http://schemas.microsoft.com/office/drawing/2014/main" id="{D0E91023-D16B-B441-9B67-3E54FC268D38}"/>
              </a:ext>
            </a:extLst>
          </p:cNvPr>
          <p:cNvGraphicFramePr>
            <a:graphicFrameLocks noGrp="1"/>
          </p:cNvGraphicFramePr>
          <p:nvPr>
            <p:extLst>
              <p:ext uri="{D42A27DB-BD31-4B8C-83A1-F6EECF244321}">
                <p14:modId xmlns:p14="http://schemas.microsoft.com/office/powerpoint/2010/main" val="2779558380"/>
              </p:ext>
            </p:extLst>
          </p:nvPr>
        </p:nvGraphicFramePr>
        <p:xfrm>
          <a:off x="838200" y="2410936"/>
          <a:ext cx="10515600" cy="2834640"/>
        </p:xfrm>
        <a:graphic>
          <a:graphicData uri="http://schemas.openxmlformats.org/drawingml/2006/table">
            <a:tbl>
              <a:tblPr/>
              <a:tblGrid>
                <a:gridCol w="2628900">
                  <a:extLst>
                    <a:ext uri="{9D8B030D-6E8A-4147-A177-3AD203B41FA5}">
                      <a16:colId xmlns:a16="http://schemas.microsoft.com/office/drawing/2014/main" val="1675359037"/>
                    </a:ext>
                  </a:extLst>
                </a:gridCol>
                <a:gridCol w="2628900">
                  <a:extLst>
                    <a:ext uri="{9D8B030D-6E8A-4147-A177-3AD203B41FA5}">
                      <a16:colId xmlns:a16="http://schemas.microsoft.com/office/drawing/2014/main" val="1243810926"/>
                    </a:ext>
                  </a:extLst>
                </a:gridCol>
                <a:gridCol w="2628900">
                  <a:extLst>
                    <a:ext uri="{9D8B030D-6E8A-4147-A177-3AD203B41FA5}">
                      <a16:colId xmlns:a16="http://schemas.microsoft.com/office/drawing/2014/main" val="3402256905"/>
                    </a:ext>
                  </a:extLst>
                </a:gridCol>
                <a:gridCol w="2628900">
                  <a:extLst>
                    <a:ext uri="{9D8B030D-6E8A-4147-A177-3AD203B41FA5}">
                      <a16:colId xmlns:a16="http://schemas.microsoft.com/office/drawing/2014/main" val="4105540750"/>
                    </a:ext>
                  </a:extLst>
                </a:gridCol>
              </a:tblGrid>
              <a:tr h="0">
                <a:tc>
                  <a:txBody>
                    <a:bodyPr/>
                    <a:lstStyle/>
                    <a:p>
                      <a:pPr marL="0" marR="0" rtl="0">
                        <a:spcAft>
                          <a:spcPts val="2400"/>
                        </a:spcAft>
                        <a:buNone/>
                      </a:pPr>
                      <a:r>
                        <a:rPr lang="en-US" b="1">
                          <a:solidFill>
                            <a:srgbClr val="1F1F1F"/>
                          </a:solidFill>
                          <a:effectLst/>
                          <a:latin typeface="Google Sans Text"/>
                        </a:rPr>
                        <a:t>Household Income</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Minimum Loan</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Additional Income-Based Loan</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dirty="0">
                          <a:solidFill>
                            <a:srgbClr val="1F1F1F"/>
                          </a:solidFill>
                          <a:effectLst/>
                          <a:latin typeface="Google Sans Text"/>
                        </a:rPr>
                        <a:t>Maximum Loan You Receive</a:t>
                      </a:r>
                      <a:endParaRPr lang="en-US" dirty="0">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538308119"/>
                  </a:ext>
                </a:extLst>
              </a:tr>
              <a:tr h="0">
                <a:tc>
                  <a:txBody>
                    <a:bodyPr/>
                    <a:lstStyle/>
                    <a:p>
                      <a:pPr marL="0" marR="0" rtl="0">
                        <a:spcAft>
                          <a:spcPts val="2400"/>
                        </a:spcAft>
                        <a:buNone/>
                      </a:pPr>
                      <a:r>
                        <a:rPr lang="en-US" b="1">
                          <a:solidFill>
                            <a:srgbClr val="1F1F1F"/>
                          </a:solidFill>
                          <a:effectLst/>
                          <a:latin typeface="Google Sans Text"/>
                        </a:rPr>
                        <a:t>£25,000 or less</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£5,048</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£5,782</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£10,830</a:t>
                      </a:r>
                      <a:r>
                        <a:rPr lang="en-US">
                          <a:solidFill>
                            <a:srgbClr val="1F1F1F"/>
                          </a:solidFill>
                          <a:effectLst/>
                          <a:latin typeface="Google Sans Text"/>
                        </a:rPr>
                        <a:t> (Maximum)</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1842338571"/>
                  </a:ext>
                </a:extLst>
              </a:tr>
              <a:tr h="0">
                <a:tc>
                  <a:txBody>
                    <a:bodyPr/>
                    <a:lstStyle/>
                    <a:p>
                      <a:pPr marL="0" marR="0" rtl="0">
                        <a:spcAft>
                          <a:spcPts val="2400"/>
                        </a:spcAft>
                        <a:buNone/>
                      </a:pPr>
                      <a:r>
                        <a:rPr lang="en-US" b="1">
                          <a:solidFill>
                            <a:srgbClr val="1F1F1F"/>
                          </a:solidFill>
                          <a:effectLst/>
                          <a:latin typeface="Google Sans Text"/>
                        </a:rPr>
                        <a:t>£35,000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£5,048</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£4,435</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£9,483</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2963735309"/>
                  </a:ext>
                </a:extLst>
              </a:tr>
              <a:tr h="0">
                <a:tc>
                  <a:txBody>
                    <a:bodyPr/>
                    <a:lstStyle/>
                    <a:p>
                      <a:pPr marL="0" marR="0" rtl="0">
                        <a:spcAft>
                          <a:spcPts val="2400"/>
                        </a:spcAft>
                        <a:buNone/>
                      </a:pPr>
                      <a:r>
                        <a:rPr lang="en-US" b="1">
                          <a:solidFill>
                            <a:srgbClr val="1F1F1F"/>
                          </a:solidFill>
                          <a:effectLst/>
                          <a:latin typeface="Google Sans Text"/>
                        </a:rPr>
                        <a:t>£45,000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£5,048</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£2,691</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£7,739</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873254891"/>
                  </a:ext>
                </a:extLst>
              </a:tr>
              <a:tr h="0">
                <a:tc>
                  <a:txBody>
                    <a:bodyPr/>
                    <a:lstStyle/>
                    <a:p>
                      <a:pPr marL="0" marR="0" rtl="0">
                        <a:spcAft>
                          <a:spcPts val="2400"/>
                        </a:spcAft>
                        <a:buNone/>
                      </a:pPr>
                      <a:r>
                        <a:rPr lang="en-US" b="1">
                          <a:solidFill>
                            <a:srgbClr val="1F1F1F"/>
                          </a:solidFill>
                          <a:effectLst/>
                          <a:latin typeface="Google Sans Text"/>
                        </a:rPr>
                        <a:t>£55,000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£5,048</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£1,234</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£6,282</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436888458"/>
                  </a:ext>
                </a:extLst>
              </a:tr>
              <a:tr h="0">
                <a:tc>
                  <a:txBody>
                    <a:bodyPr/>
                    <a:lstStyle/>
                    <a:p>
                      <a:pPr marL="0" marR="0" rtl="0">
                        <a:spcAft>
                          <a:spcPts val="2400"/>
                        </a:spcAft>
                        <a:buNone/>
                      </a:pPr>
                      <a:r>
                        <a:rPr lang="en-US" b="1">
                          <a:solidFill>
                            <a:srgbClr val="1F1F1F"/>
                          </a:solidFill>
                          <a:effectLst/>
                          <a:latin typeface="Google Sans Text"/>
                        </a:rPr>
                        <a:t>£62,410+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£5,048</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dirty="0">
                          <a:solidFill>
                            <a:srgbClr val="1F1F1F"/>
                          </a:solidFill>
                          <a:effectLst/>
                          <a:latin typeface="Google Sans Text"/>
                        </a:rPr>
                        <a:t>£5,048</a:t>
                      </a:r>
                      <a:r>
                        <a:rPr lang="en-US" dirty="0">
                          <a:solidFill>
                            <a:srgbClr val="1F1F1F"/>
                          </a:solidFill>
                          <a:effectLst/>
                          <a:latin typeface="Google Sans Text"/>
                        </a:rPr>
                        <a:t> (Minimum)</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657738099"/>
                  </a:ext>
                </a:extLst>
              </a:tr>
            </a:tbl>
          </a:graphicData>
        </a:graphic>
      </p:graphicFrame>
    </p:spTree>
    <p:extLst>
      <p:ext uri="{BB962C8B-B14F-4D97-AF65-F5344CB8AC3E}">
        <p14:creationId xmlns:p14="http://schemas.microsoft.com/office/powerpoint/2010/main" val="24881307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F487A-7D8B-18C7-0CC8-F98EA1AC31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021F6F-A759-CCB8-5C2B-BCF294496F1E}"/>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Student finance - repayment</a:t>
            </a:r>
            <a:endParaRPr lang="en-GB" sz="4000" dirty="0">
              <a:solidFill>
                <a:schemeClr val="bg1"/>
              </a:solidFill>
              <a:latin typeface="Poppins" panose="00000500000000000000" pitchFamily="2" charset="0"/>
              <a:cs typeface="Poppins" panose="00000500000000000000" pitchFamily="2" charset="0"/>
            </a:endParaRPr>
          </a:p>
        </p:txBody>
      </p:sp>
      <p:sp>
        <p:nvSpPr>
          <p:cNvPr id="5" name="Content Placeholder 4">
            <a:extLst>
              <a:ext uri="{FF2B5EF4-FFF2-40B4-BE49-F238E27FC236}">
                <a16:creationId xmlns:a16="http://schemas.microsoft.com/office/drawing/2014/main" id="{85A7CE4E-507C-0C18-22FF-3C019FF5AF83}"/>
              </a:ext>
            </a:extLst>
          </p:cNvPr>
          <p:cNvSpPr>
            <a:spLocks noGrp="1"/>
          </p:cNvSpPr>
          <p:nvPr>
            <p:ph idx="1"/>
          </p:nvPr>
        </p:nvSpPr>
        <p:spPr>
          <a:xfrm>
            <a:off x="837866" y="2738658"/>
            <a:ext cx="5940621" cy="556967"/>
          </a:xfrm>
        </p:spPr>
        <p:txBody>
          <a:bodyPr>
            <a:normAutofit/>
          </a:bodyPr>
          <a:lstStyle/>
          <a:p>
            <a:pPr marL="0" indent="0">
              <a:buNone/>
            </a:pPr>
            <a:endParaRPr lang="en-GB" dirty="0"/>
          </a:p>
          <a:p>
            <a:pPr marL="0" indent="0">
              <a:buNone/>
            </a:pPr>
            <a:endParaRPr lang="en-US" dirty="0"/>
          </a:p>
        </p:txBody>
      </p:sp>
      <p:sp>
        <p:nvSpPr>
          <p:cNvPr id="13" name="TextBox 12">
            <a:extLst>
              <a:ext uri="{FF2B5EF4-FFF2-40B4-BE49-F238E27FC236}">
                <a16:creationId xmlns:a16="http://schemas.microsoft.com/office/drawing/2014/main" id="{E5892381-E654-CFA5-672B-CD2FF8A1AD9E}"/>
              </a:ext>
            </a:extLst>
          </p:cNvPr>
          <p:cNvSpPr txBox="1"/>
          <p:nvPr/>
        </p:nvSpPr>
        <p:spPr>
          <a:xfrm>
            <a:off x="2934127" y="6709686"/>
            <a:ext cx="6323078" cy="646331"/>
          </a:xfrm>
          <a:prstGeom prst="rect">
            <a:avLst/>
          </a:prstGeom>
          <a:noFill/>
        </p:spPr>
        <p:txBody>
          <a:bodyPr wrap="none" rtlCol="0">
            <a:spAutoFit/>
          </a:bodyPr>
          <a:lstStyle/>
          <a:p>
            <a:endParaRPr lang="en-GB" dirty="0"/>
          </a:p>
          <a:p>
            <a:r>
              <a:rPr lang="en-GB" dirty="0">
                <a:solidFill>
                  <a:srgbClr val="0051F2"/>
                </a:solidFill>
              </a:rPr>
              <a:t>Medicine, Veterinary Science, Dentistry, Oxbridge, Conservatoires</a:t>
            </a:r>
          </a:p>
        </p:txBody>
      </p:sp>
      <p:sp>
        <p:nvSpPr>
          <p:cNvPr id="4" name="TextBox 3">
            <a:extLst>
              <a:ext uri="{FF2B5EF4-FFF2-40B4-BE49-F238E27FC236}">
                <a16:creationId xmlns:a16="http://schemas.microsoft.com/office/drawing/2014/main" id="{F71E16C3-23A2-9E06-B0C0-453E33E6AB0A}"/>
              </a:ext>
            </a:extLst>
          </p:cNvPr>
          <p:cNvSpPr txBox="1"/>
          <p:nvPr/>
        </p:nvSpPr>
        <p:spPr>
          <a:xfrm>
            <a:off x="298173" y="2485792"/>
            <a:ext cx="11059951" cy="3416320"/>
          </a:xfrm>
          <a:prstGeom prst="rect">
            <a:avLst/>
          </a:prstGeom>
          <a:noFill/>
        </p:spPr>
        <p:txBody>
          <a:bodyPr wrap="none" rtlCol="0">
            <a:spAutoFit/>
          </a:bodyPr>
          <a:lstStyle/>
          <a:p>
            <a:r>
              <a:rPr lang="en-GB" sz="2400" dirty="0"/>
              <a:t>Student loan repayments do not begin until the individual is earning above £25,000 p/a</a:t>
            </a:r>
          </a:p>
          <a:p>
            <a:endParaRPr lang="en-GB" sz="2400" dirty="0"/>
          </a:p>
          <a:p>
            <a:r>
              <a:rPr lang="en-GB" sz="2400" dirty="0"/>
              <a:t>After this, 9% of all income is made as a repayment through the PAYE system.</a:t>
            </a:r>
          </a:p>
          <a:p>
            <a:endParaRPr lang="en-GB" sz="2400" dirty="0"/>
          </a:p>
          <a:p>
            <a:r>
              <a:rPr lang="en-GB" sz="2400" dirty="0"/>
              <a:t>The loan will expire after 40 years</a:t>
            </a:r>
          </a:p>
          <a:p>
            <a:endParaRPr lang="en-GB" sz="2400" dirty="0"/>
          </a:p>
          <a:p>
            <a:r>
              <a:rPr lang="en-GB" sz="2400" dirty="0"/>
              <a:t>The outstanding balance is subject to interest of RPI only (currently 3.2%)</a:t>
            </a:r>
          </a:p>
          <a:p>
            <a:endParaRPr lang="en-GB" sz="2400" dirty="0"/>
          </a:p>
          <a:p>
            <a:r>
              <a:rPr lang="en-GB" sz="2400" b="1" dirty="0"/>
              <a:t>(Recent controversy has been for Type 2 loans where interest is RPI + 3%)</a:t>
            </a:r>
          </a:p>
        </p:txBody>
      </p:sp>
    </p:spTree>
    <p:extLst>
      <p:ext uri="{BB962C8B-B14F-4D97-AF65-F5344CB8AC3E}">
        <p14:creationId xmlns:p14="http://schemas.microsoft.com/office/powerpoint/2010/main" val="17176364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B69F3-9E89-771E-C718-C813706C86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C2F72C-E2C8-32AC-C4AA-D2E01428020A}"/>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The process</a:t>
            </a:r>
            <a:endParaRPr lang="en-GB" sz="4000" dirty="0">
              <a:solidFill>
                <a:schemeClr val="bg1"/>
              </a:solidFill>
              <a:latin typeface="Poppins" panose="00000500000000000000" pitchFamily="2" charset="0"/>
              <a:cs typeface="Poppins" panose="00000500000000000000" pitchFamily="2" charset="0"/>
            </a:endParaRPr>
          </a:p>
        </p:txBody>
      </p:sp>
      <p:sp>
        <p:nvSpPr>
          <p:cNvPr id="5" name="Content Placeholder 4">
            <a:extLst>
              <a:ext uri="{FF2B5EF4-FFF2-40B4-BE49-F238E27FC236}">
                <a16:creationId xmlns:a16="http://schemas.microsoft.com/office/drawing/2014/main" id="{872C219F-0DEF-6D4E-D21B-4C8F750A3F7F}"/>
              </a:ext>
            </a:extLst>
          </p:cNvPr>
          <p:cNvSpPr>
            <a:spLocks noGrp="1"/>
          </p:cNvSpPr>
          <p:nvPr>
            <p:ph idx="1"/>
          </p:nvPr>
        </p:nvSpPr>
        <p:spPr>
          <a:xfrm>
            <a:off x="837866" y="2738658"/>
            <a:ext cx="5940621" cy="556967"/>
          </a:xfrm>
        </p:spPr>
        <p:txBody>
          <a:bodyPr>
            <a:normAutofit/>
          </a:bodyPr>
          <a:lstStyle/>
          <a:p>
            <a:pPr marL="0" indent="0">
              <a:buNone/>
            </a:pPr>
            <a:endParaRPr lang="en-GB" dirty="0"/>
          </a:p>
          <a:p>
            <a:pPr marL="0" indent="0">
              <a:buNone/>
            </a:pPr>
            <a:endParaRPr lang="en-US" dirty="0"/>
          </a:p>
        </p:txBody>
      </p:sp>
      <p:sp>
        <p:nvSpPr>
          <p:cNvPr id="13" name="TextBox 12">
            <a:extLst>
              <a:ext uri="{FF2B5EF4-FFF2-40B4-BE49-F238E27FC236}">
                <a16:creationId xmlns:a16="http://schemas.microsoft.com/office/drawing/2014/main" id="{60AD40F4-ACAC-4D3E-3F9D-624145EB6723}"/>
              </a:ext>
            </a:extLst>
          </p:cNvPr>
          <p:cNvSpPr txBox="1"/>
          <p:nvPr/>
        </p:nvSpPr>
        <p:spPr>
          <a:xfrm>
            <a:off x="2934127" y="6709686"/>
            <a:ext cx="6323078" cy="646331"/>
          </a:xfrm>
          <a:prstGeom prst="rect">
            <a:avLst/>
          </a:prstGeom>
          <a:noFill/>
        </p:spPr>
        <p:txBody>
          <a:bodyPr wrap="none" rtlCol="0">
            <a:spAutoFit/>
          </a:bodyPr>
          <a:lstStyle/>
          <a:p>
            <a:endParaRPr lang="en-GB" dirty="0"/>
          </a:p>
          <a:p>
            <a:r>
              <a:rPr lang="en-GB" dirty="0">
                <a:solidFill>
                  <a:srgbClr val="0051F2"/>
                </a:solidFill>
              </a:rPr>
              <a:t>Medicine, Veterinary Science, Dentistry, Oxbridge, Conservatoires</a:t>
            </a:r>
          </a:p>
        </p:txBody>
      </p:sp>
      <p:sp>
        <p:nvSpPr>
          <p:cNvPr id="6" name="TextBox 5">
            <a:extLst>
              <a:ext uri="{FF2B5EF4-FFF2-40B4-BE49-F238E27FC236}">
                <a16:creationId xmlns:a16="http://schemas.microsoft.com/office/drawing/2014/main" id="{F32676DA-FBE9-A9C6-F80F-C15048D438D6}"/>
              </a:ext>
            </a:extLst>
          </p:cNvPr>
          <p:cNvSpPr txBox="1"/>
          <p:nvPr/>
        </p:nvSpPr>
        <p:spPr>
          <a:xfrm>
            <a:off x="350559" y="2415492"/>
            <a:ext cx="11002907" cy="3785652"/>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Calibri" panose="020F0502020204030204" pitchFamily="34" charset="0"/>
                <a:ea typeface="Calibri" panose="020F0502020204030204" pitchFamily="34" charset="0"/>
                <a:cs typeface="Times New Roman" panose="02020603050405020304" pitchFamily="18" charset="0"/>
              </a:rPr>
              <a:t>Students make up to five choices (except some early entrants)</a:t>
            </a:r>
          </a:p>
          <a:p>
            <a:pPr marL="285750" indent="-285750">
              <a:buFont typeface="Arial" panose="020B0604020202020204" pitchFamily="34" charset="0"/>
              <a:buChar char="•"/>
            </a:pPr>
            <a:r>
              <a:rPr lang="en-GB" sz="2400" dirty="0">
                <a:latin typeface="Calibri" panose="020F0502020204030204" pitchFamily="34" charset="0"/>
                <a:ea typeface="Calibri" panose="020F0502020204030204" pitchFamily="34" charset="0"/>
                <a:cs typeface="Times New Roman" panose="02020603050405020304" pitchFamily="18" charset="0"/>
              </a:rPr>
              <a:t>Universities have deadlines by which to decide based on when the application was received</a:t>
            </a:r>
          </a:p>
          <a:p>
            <a:pPr marL="285750" indent="-285750">
              <a:buFont typeface="Arial" panose="020B0604020202020204" pitchFamily="34" charset="0"/>
              <a:buChar char="•"/>
            </a:pPr>
            <a:r>
              <a:rPr lang="en-GB" sz="2400" dirty="0">
                <a:latin typeface="Calibri" panose="020F0502020204030204" pitchFamily="34" charset="0"/>
                <a:ea typeface="Calibri" panose="020F0502020204030204" pitchFamily="34" charset="0"/>
                <a:cs typeface="Times New Roman" panose="02020603050405020304" pitchFamily="18" charset="0"/>
              </a:rPr>
              <a:t>Students have decide-by-dates, based on when they received their last offer.</a:t>
            </a:r>
          </a:p>
          <a:p>
            <a:pPr marL="285750" indent="-285750">
              <a:buFont typeface="Arial" panose="020B0604020202020204" pitchFamily="34" charset="0"/>
              <a:buChar char="•"/>
            </a:pPr>
            <a:r>
              <a:rPr lang="en-GB" sz="2400" dirty="0">
                <a:latin typeface="Calibri" panose="020F0502020204030204" pitchFamily="34" charset="0"/>
                <a:ea typeface="Calibri" panose="020F0502020204030204" pitchFamily="34" charset="0"/>
                <a:cs typeface="Times New Roman" panose="02020603050405020304" pitchFamily="18" charset="0"/>
              </a:rPr>
              <a:t>One offer is ‘firmed’ another may be ‘insured’.</a:t>
            </a:r>
          </a:p>
          <a:p>
            <a:endParaRPr lang="en-GB" sz="2400" dirty="0">
              <a:latin typeface="Calibri" panose="020F0502020204030204" pitchFamily="34" charset="0"/>
              <a:ea typeface="Calibri" panose="020F0502020204030204" pitchFamily="34" charset="0"/>
              <a:cs typeface="Times New Roman" panose="02020603050405020304" pitchFamily="18" charset="0"/>
            </a:endParaRPr>
          </a:p>
          <a:p>
            <a:endParaRPr lang="en-GB" sz="2400" dirty="0">
              <a:latin typeface="Calibri" panose="020F0502020204030204" pitchFamily="34" charset="0"/>
              <a:ea typeface="Calibri" panose="020F0502020204030204" pitchFamily="34" charset="0"/>
              <a:cs typeface="Times New Roman" panose="02020603050405020304" pitchFamily="18" charset="0"/>
            </a:endParaRPr>
          </a:p>
          <a:p>
            <a:r>
              <a:rPr lang="en-GB" sz="2400" dirty="0">
                <a:latin typeface="Calibri" panose="020F0502020204030204" pitchFamily="34" charset="0"/>
                <a:ea typeface="Calibri" panose="020F0502020204030204" pitchFamily="34" charset="0"/>
                <a:cs typeface="Times New Roman" panose="02020603050405020304" pitchFamily="18" charset="0"/>
              </a:rPr>
              <a:t>If all offers are unsuccessful applicants may join </a:t>
            </a:r>
            <a:r>
              <a:rPr lang="en-GB" sz="2400" b="1" dirty="0">
                <a:latin typeface="Calibri" panose="020F0502020204030204" pitchFamily="34" charset="0"/>
                <a:ea typeface="Calibri" panose="020F0502020204030204" pitchFamily="34" charset="0"/>
                <a:cs typeface="Times New Roman" panose="02020603050405020304" pitchFamily="18" charset="0"/>
              </a:rPr>
              <a:t>Extra</a:t>
            </a:r>
          </a:p>
          <a:p>
            <a:endParaRPr lang="en-GB" sz="2400" dirty="0">
              <a:latin typeface="Calibri" panose="020F0502020204030204" pitchFamily="34" charset="0"/>
              <a:ea typeface="Calibri" panose="020F0502020204030204" pitchFamily="34" charset="0"/>
              <a:cs typeface="Times New Roman" panose="02020603050405020304" pitchFamily="18" charset="0"/>
            </a:endParaRPr>
          </a:p>
          <a:p>
            <a:r>
              <a:rPr lang="en-GB" sz="2400" dirty="0">
                <a:latin typeface="Calibri" panose="020F0502020204030204" pitchFamily="34" charset="0"/>
                <a:ea typeface="Calibri" panose="020F0502020204030204" pitchFamily="34" charset="0"/>
                <a:cs typeface="Times New Roman" panose="02020603050405020304" pitchFamily="18" charset="0"/>
              </a:rPr>
              <a:t>If a students hold no offers on results day, they may enter </a:t>
            </a:r>
            <a:r>
              <a:rPr lang="en-GB" sz="2400" b="1" dirty="0">
                <a:latin typeface="Calibri" panose="020F0502020204030204" pitchFamily="34" charset="0"/>
                <a:ea typeface="Calibri" panose="020F0502020204030204" pitchFamily="34" charset="0"/>
                <a:cs typeface="Times New Roman" panose="02020603050405020304" pitchFamily="18" charset="0"/>
              </a:rPr>
              <a:t>Clearing</a:t>
            </a:r>
            <a:endParaRPr lang="en-US" sz="2400" b="1" dirty="0"/>
          </a:p>
        </p:txBody>
      </p:sp>
    </p:spTree>
    <p:extLst>
      <p:ext uri="{BB962C8B-B14F-4D97-AF65-F5344CB8AC3E}">
        <p14:creationId xmlns:p14="http://schemas.microsoft.com/office/powerpoint/2010/main" val="20312213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E3FEA-8780-3AE4-1898-F64E6BDE19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C83B45-2232-61F1-A62F-93C5033D98CB}"/>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Deferred entry – gap year</a:t>
            </a:r>
            <a:endParaRPr lang="en-GB" sz="4000" dirty="0">
              <a:solidFill>
                <a:schemeClr val="bg1"/>
              </a:solidFill>
              <a:latin typeface="Poppins" panose="00000500000000000000" pitchFamily="2" charset="0"/>
              <a:cs typeface="Poppins" panose="00000500000000000000" pitchFamily="2" charset="0"/>
            </a:endParaRPr>
          </a:p>
        </p:txBody>
      </p:sp>
      <p:sp>
        <p:nvSpPr>
          <p:cNvPr id="5" name="Content Placeholder 4">
            <a:extLst>
              <a:ext uri="{FF2B5EF4-FFF2-40B4-BE49-F238E27FC236}">
                <a16:creationId xmlns:a16="http://schemas.microsoft.com/office/drawing/2014/main" id="{B586F20D-B1A2-5A03-E0F5-F3145389B965}"/>
              </a:ext>
            </a:extLst>
          </p:cNvPr>
          <p:cNvSpPr>
            <a:spLocks noGrp="1"/>
          </p:cNvSpPr>
          <p:nvPr>
            <p:ph idx="1"/>
          </p:nvPr>
        </p:nvSpPr>
        <p:spPr>
          <a:xfrm>
            <a:off x="837866" y="2738658"/>
            <a:ext cx="5940621" cy="556967"/>
          </a:xfrm>
        </p:spPr>
        <p:txBody>
          <a:bodyPr>
            <a:normAutofit/>
          </a:bodyPr>
          <a:lstStyle/>
          <a:p>
            <a:pPr marL="0" indent="0">
              <a:buNone/>
            </a:pPr>
            <a:endParaRPr lang="en-GB" dirty="0"/>
          </a:p>
          <a:p>
            <a:pPr marL="0" indent="0">
              <a:buNone/>
            </a:pPr>
            <a:endParaRPr lang="en-US" dirty="0"/>
          </a:p>
        </p:txBody>
      </p:sp>
      <p:sp>
        <p:nvSpPr>
          <p:cNvPr id="6" name="TextBox 5">
            <a:extLst>
              <a:ext uri="{FF2B5EF4-FFF2-40B4-BE49-F238E27FC236}">
                <a16:creationId xmlns:a16="http://schemas.microsoft.com/office/drawing/2014/main" id="{0218C726-F875-E1F7-2B1E-2A2B302D817C}"/>
              </a:ext>
            </a:extLst>
          </p:cNvPr>
          <p:cNvSpPr txBox="1"/>
          <p:nvPr/>
        </p:nvSpPr>
        <p:spPr>
          <a:xfrm>
            <a:off x="350559" y="2369326"/>
            <a:ext cx="10890597" cy="1938992"/>
          </a:xfrm>
          <a:prstGeom prst="rect">
            <a:avLst/>
          </a:prstGeom>
          <a:noFill/>
        </p:spPr>
        <p:txBody>
          <a:bodyPr wrap="square" rtlCol="0">
            <a:spAutoFit/>
          </a:bodyPr>
          <a:lstStyle/>
          <a:p>
            <a:r>
              <a:rPr lang="en-GB" sz="2400" dirty="0">
                <a:latin typeface="Calibri" panose="020F0502020204030204" pitchFamily="34" charset="0"/>
                <a:ea typeface="Calibri" panose="020F0502020204030204" pitchFamily="34" charset="0"/>
                <a:cs typeface="Times New Roman" panose="02020603050405020304" pitchFamily="18" charset="0"/>
              </a:rPr>
              <a:t>Students must check with their university if they will accept a deferred application.  (If it is not mentioned on the website, then call the admissions department). </a:t>
            </a:r>
          </a:p>
          <a:p>
            <a:endParaRPr lang="en-GB" sz="2400" dirty="0">
              <a:latin typeface="Calibri" panose="020F0502020204030204" pitchFamily="34" charset="0"/>
              <a:ea typeface="Calibri" panose="020F0502020204030204" pitchFamily="34" charset="0"/>
              <a:cs typeface="Times New Roman" panose="02020603050405020304" pitchFamily="18" charset="0"/>
            </a:endParaRPr>
          </a:p>
          <a:p>
            <a:r>
              <a:rPr lang="en-GB" sz="2400" dirty="0">
                <a:latin typeface="Calibri" panose="020F0502020204030204" pitchFamily="34" charset="0"/>
                <a:ea typeface="Calibri" panose="020F0502020204030204" pitchFamily="34" charset="0"/>
                <a:cs typeface="Times New Roman" panose="02020603050405020304" pitchFamily="18" charset="0"/>
              </a:rPr>
              <a:t>MES will support students to apply in a subsequent year, up to three years.  They simply email me for that year’s buzzword and apply as a past student.</a:t>
            </a:r>
            <a:endParaRPr lang="en-US" sz="2400" dirty="0"/>
          </a:p>
        </p:txBody>
      </p:sp>
    </p:spTree>
    <p:extLst>
      <p:ext uri="{BB962C8B-B14F-4D97-AF65-F5344CB8AC3E}">
        <p14:creationId xmlns:p14="http://schemas.microsoft.com/office/powerpoint/2010/main" val="20068871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D3C5A-68A2-E0BD-A6C1-A5D53411E9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6AF4EF-2BC9-3C69-5D0F-52118CE1C70A}"/>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Contextual offers</a:t>
            </a:r>
            <a:endParaRPr lang="en-GB" sz="4000" dirty="0">
              <a:solidFill>
                <a:schemeClr val="bg1"/>
              </a:solidFill>
              <a:latin typeface="Poppins" panose="00000500000000000000" pitchFamily="2" charset="0"/>
              <a:cs typeface="Poppins" panose="00000500000000000000" pitchFamily="2" charset="0"/>
            </a:endParaRPr>
          </a:p>
        </p:txBody>
      </p:sp>
      <p:sp>
        <p:nvSpPr>
          <p:cNvPr id="5" name="Content Placeholder 4">
            <a:extLst>
              <a:ext uri="{FF2B5EF4-FFF2-40B4-BE49-F238E27FC236}">
                <a16:creationId xmlns:a16="http://schemas.microsoft.com/office/drawing/2014/main" id="{3F40712F-9CC1-0264-F32C-C16AAFE97AB2}"/>
              </a:ext>
            </a:extLst>
          </p:cNvPr>
          <p:cNvSpPr>
            <a:spLocks noGrp="1"/>
          </p:cNvSpPr>
          <p:nvPr>
            <p:ph idx="1"/>
          </p:nvPr>
        </p:nvSpPr>
        <p:spPr>
          <a:xfrm>
            <a:off x="837866" y="2738658"/>
            <a:ext cx="5940621" cy="556967"/>
          </a:xfrm>
        </p:spPr>
        <p:txBody>
          <a:bodyPr>
            <a:normAutofit/>
          </a:bodyPr>
          <a:lstStyle/>
          <a:p>
            <a:pPr marL="0" indent="0">
              <a:buNone/>
            </a:pPr>
            <a:endParaRPr lang="en-GB" dirty="0"/>
          </a:p>
          <a:p>
            <a:pPr marL="0" indent="0">
              <a:buNone/>
            </a:pPr>
            <a:endParaRPr lang="en-US" dirty="0"/>
          </a:p>
        </p:txBody>
      </p:sp>
      <p:sp>
        <p:nvSpPr>
          <p:cNvPr id="6" name="TextBox 5">
            <a:extLst>
              <a:ext uri="{FF2B5EF4-FFF2-40B4-BE49-F238E27FC236}">
                <a16:creationId xmlns:a16="http://schemas.microsoft.com/office/drawing/2014/main" id="{0F750855-532A-E4A8-A17A-429EEC11BF90}"/>
              </a:ext>
            </a:extLst>
          </p:cNvPr>
          <p:cNvSpPr txBox="1"/>
          <p:nvPr/>
        </p:nvSpPr>
        <p:spPr>
          <a:xfrm>
            <a:off x="352193" y="2154593"/>
            <a:ext cx="11486945" cy="4678204"/>
          </a:xfrm>
          <a:prstGeom prst="rect">
            <a:avLst/>
          </a:prstGeom>
          <a:noFill/>
        </p:spPr>
        <p:txBody>
          <a:bodyPr wrap="square" rtlCol="0">
            <a:spAutoFit/>
          </a:bodyPr>
          <a:lstStyle/>
          <a:p>
            <a:r>
              <a:rPr lang="en-GB" sz="2000" dirty="0">
                <a:latin typeface="Calibri" panose="020F0502020204030204" pitchFamily="34" charset="0"/>
                <a:ea typeface="Calibri" panose="020F0502020204030204" pitchFamily="34" charset="0"/>
                <a:cs typeface="Times New Roman" panose="02020603050405020304" pitchFamily="18" charset="0"/>
              </a:rPr>
              <a:t>If a student has faced a barrier to their learning, then a university may choose to make them a more generous offer.  This is known as a contextual offer.  This will likely involve further liaising with the university.  </a:t>
            </a:r>
          </a:p>
          <a:p>
            <a:endParaRPr lang="en-GB" sz="2000" dirty="0">
              <a:latin typeface="Calibri" panose="020F0502020204030204" pitchFamily="34" charset="0"/>
              <a:ea typeface="Calibri" panose="020F0502020204030204" pitchFamily="34" charset="0"/>
              <a:cs typeface="Times New Roman" panose="02020603050405020304" pitchFamily="18" charset="0"/>
            </a:endParaRPr>
          </a:p>
          <a:p>
            <a:r>
              <a:rPr lang="en-GB" sz="2000" dirty="0">
                <a:latin typeface="Calibri" panose="020F0502020204030204" pitchFamily="34" charset="0"/>
                <a:ea typeface="Calibri" panose="020F0502020204030204" pitchFamily="34" charset="0"/>
                <a:cs typeface="Times New Roman" panose="02020603050405020304" pitchFamily="18" charset="0"/>
              </a:rPr>
              <a:t>This will be known by information shared by the student in their application.  Common criteria include:</a:t>
            </a:r>
          </a:p>
          <a:p>
            <a:endParaRPr lang="en-GB" dirty="0">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400" b="1" dirty="0"/>
              <a:t>Where you live</a:t>
            </a:r>
            <a:r>
              <a:rPr lang="en-US" sz="1400" dirty="0"/>
              <a:t> – some universities may use postcode measures to see if you live in an area where there is a high level of deprivation, or a low number of people going to university.</a:t>
            </a:r>
          </a:p>
          <a:p>
            <a:pPr marL="285750" indent="-285750">
              <a:buFont typeface="Arial" panose="020B0604020202020204" pitchFamily="34" charset="0"/>
              <a:buChar char="•"/>
            </a:pPr>
            <a:r>
              <a:rPr lang="en-US" sz="1400" b="1" dirty="0"/>
              <a:t>Your school or college</a:t>
            </a:r>
            <a:r>
              <a:rPr lang="en-US" sz="1400" dirty="0"/>
              <a:t> – if your school’s academic performance is lower than the national average, or a small number of pupils go on to higher education.</a:t>
            </a:r>
          </a:p>
          <a:p>
            <a:pPr marL="285750" indent="-285750">
              <a:buFont typeface="Arial" panose="020B0604020202020204" pitchFamily="34" charset="0"/>
              <a:buChar char="•"/>
            </a:pPr>
            <a:r>
              <a:rPr lang="en-US" sz="1400" b="1" dirty="0"/>
              <a:t>Household income</a:t>
            </a:r>
            <a:r>
              <a:rPr lang="en-US" sz="1400" dirty="0"/>
              <a:t> – if your total household income is lower than average.</a:t>
            </a:r>
          </a:p>
          <a:p>
            <a:pPr marL="285750" indent="-285750">
              <a:buFont typeface="Arial" panose="020B0604020202020204" pitchFamily="34" charset="0"/>
              <a:buChar char="•"/>
            </a:pPr>
            <a:r>
              <a:rPr lang="en-US" sz="1400" b="1" dirty="0"/>
              <a:t>Parental education</a:t>
            </a:r>
            <a:r>
              <a:rPr lang="en-US" sz="1400" dirty="0"/>
              <a:t> – if your parents did not attend university.</a:t>
            </a:r>
          </a:p>
          <a:p>
            <a:pPr marL="285750" indent="-285750">
              <a:buFont typeface="Arial" panose="020B0604020202020204" pitchFamily="34" charset="0"/>
              <a:buChar char="•"/>
            </a:pPr>
            <a:r>
              <a:rPr lang="en-US" sz="1400" b="1" dirty="0"/>
              <a:t>If you have spent time in local authority care</a:t>
            </a:r>
            <a:r>
              <a:rPr lang="en-US" sz="1400" dirty="0"/>
              <a:t>, such as a foster home, residential children’s home or kinship care. </a:t>
            </a:r>
            <a:r>
              <a:rPr lang="en-US" sz="1400" b="1" dirty="0">
                <a:hlinkClick r:id="rId3"/>
              </a:rPr>
              <a:t>Read more about going to university from a care background</a:t>
            </a:r>
            <a:r>
              <a:rPr lang="en-US" sz="1400" dirty="0"/>
              <a:t>.</a:t>
            </a:r>
          </a:p>
          <a:p>
            <a:pPr marL="285750" indent="-285750">
              <a:buFont typeface="Arial" panose="020B0604020202020204" pitchFamily="34" charset="0"/>
              <a:buChar char="•"/>
            </a:pPr>
            <a:r>
              <a:rPr lang="en-US" sz="1400" b="1" dirty="0"/>
              <a:t>If you are estranged from your parents</a:t>
            </a:r>
            <a:r>
              <a:rPr lang="en-US" sz="1400" dirty="0"/>
              <a:t> – if your relationship has broken down leading to no contact. </a:t>
            </a:r>
            <a:r>
              <a:rPr lang="en-US" sz="1400" b="1" dirty="0">
                <a:hlinkClick r:id="rId4"/>
              </a:rPr>
              <a:t>Read more about going to university as an estranged student</a:t>
            </a:r>
            <a:r>
              <a:rPr lang="en-US" sz="1400" dirty="0"/>
              <a:t>.</a:t>
            </a:r>
          </a:p>
          <a:p>
            <a:pPr marL="285750" indent="-285750">
              <a:buFont typeface="Arial" panose="020B0604020202020204" pitchFamily="34" charset="0"/>
              <a:buChar char="•"/>
            </a:pPr>
            <a:r>
              <a:rPr lang="en-US" sz="1400" b="1" dirty="0"/>
              <a:t>If you have caring responsibilities</a:t>
            </a:r>
            <a:r>
              <a:rPr lang="en-US" sz="1400" dirty="0"/>
              <a:t> – those who are unpaid carers for a family member or friend. </a:t>
            </a:r>
            <a:r>
              <a:rPr lang="en-US" sz="1400" b="1" dirty="0">
                <a:hlinkClick r:id="rId5"/>
              </a:rPr>
              <a:t>Read more about going to university as a carer</a:t>
            </a:r>
            <a:r>
              <a:rPr lang="en-US" sz="1400" dirty="0"/>
              <a:t>.</a:t>
            </a:r>
          </a:p>
          <a:p>
            <a:pPr marL="285750" indent="-285750">
              <a:buFont typeface="Arial" panose="020B0604020202020204" pitchFamily="34" charset="0"/>
              <a:buChar char="•"/>
            </a:pPr>
            <a:r>
              <a:rPr lang="en-US" sz="1400" b="1" dirty="0"/>
              <a:t>If you have a disability or mental health condition</a:t>
            </a:r>
            <a:r>
              <a:rPr lang="en-US" sz="1400" dirty="0"/>
              <a:t> – including learning differences and long-term health conditions. </a:t>
            </a:r>
            <a:r>
              <a:rPr lang="en-US" sz="1400" b="1" dirty="0">
                <a:hlinkClick r:id="rId6"/>
              </a:rPr>
              <a:t>Read more about going to university as a disabled student</a:t>
            </a:r>
            <a:r>
              <a:rPr lang="en-US" sz="1400" dirty="0"/>
              <a:t>.</a:t>
            </a:r>
          </a:p>
          <a:p>
            <a:endParaRPr lang="en-US" dirty="0"/>
          </a:p>
        </p:txBody>
      </p:sp>
    </p:spTree>
    <p:extLst>
      <p:ext uri="{BB962C8B-B14F-4D97-AF65-F5344CB8AC3E}">
        <p14:creationId xmlns:p14="http://schemas.microsoft.com/office/powerpoint/2010/main" val="29429259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4D401-1964-1997-2DF0-17C1193E5B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24D390-7962-877B-3067-56F32F2CB9E3}"/>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Bursaries </a:t>
            </a:r>
            <a:endParaRPr lang="en-GB" sz="4000" dirty="0">
              <a:solidFill>
                <a:schemeClr val="bg1"/>
              </a:solidFill>
              <a:latin typeface="Poppins" panose="00000500000000000000" pitchFamily="2" charset="0"/>
              <a:cs typeface="Poppins" panose="00000500000000000000" pitchFamily="2" charset="0"/>
            </a:endParaRPr>
          </a:p>
        </p:txBody>
      </p:sp>
      <p:sp>
        <p:nvSpPr>
          <p:cNvPr id="5" name="Content Placeholder 4">
            <a:extLst>
              <a:ext uri="{FF2B5EF4-FFF2-40B4-BE49-F238E27FC236}">
                <a16:creationId xmlns:a16="http://schemas.microsoft.com/office/drawing/2014/main" id="{055CD171-3AD6-6354-8C1F-A96EA66BFBE4}"/>
              </a:ext>
            </a:extLst>
          </p:cNvPr>
          <p:cNvSpPr>
            <a:spLocks noGrp="1"/>
          </p:cNvSpPr>
          <p:nvPr>
            <p:ph idx="1"/>
          </p:nvPr>
        </p:nvSpPr>
        <p:spPr>
          <a:xfrm>
            <a:off x="837866" y="2738658"/>
            <a:ext cx="5940621" cy="556967"/>
          </a:xfrm>
        </p:spPr>
        <p:txBody>
          <a:bodyPr>
            <a:normAutofit/>
          </a:bodyPr>
          <a:lstStyle/>
          <a:p>
            <a:pPr marL="0" indent="0">
              <a:buNone/>
            </a:pPr>
            <a:endParaRPr lang="en-GB" dirty="0"/>
          </a:p>
          <a:p>
            <a:pPr marL="0" indent="0">
              <a:buNone/>
            </a:pPr>
            <a:endParaRPr lang="en-US" dirty="0"/>
          </a:p>
        </p:txBody>
      </p:sp>
      <p:sp>
        <p:nvSpPr>
          <p:cNvPr id="13" name="TextBox 12">
            <a:extLst>
              <a:ext uri="{FF2B5EF4-FFF2-40B4-BE49-F238E27FC236}">
                <a16:creationId xmlns:a16="http://schemas.microsoft.com/office/drawing/2014/main" id="{EB989BC2-93A4-D19C-45E5-8240AB198B45}"/>
              </a:ext>
            </a:extLst>
          </p:cNvPr>
          <p:cNvSpPr txBox="1"/>
          <p:nvPr/>
        </p:nvSpPr>
        <p:spPr>
          <a:xfrm>
            <a:off x="2934127" y="6709686"/>
            <a:ext cx="6323078" cy="646331"/>
          </a:xfrm>
          <a:prstGeom prst="rect">
            <a:avLst/>
          </a:prstGeom>
          <a:noFill/>
        </p:spPr>
        <p:txBody>
          <a:bodyPr wrap="none" rtlCol="0">
            <a:spAutoFit/>
          </a:bodyPr>
          <a:lstStyle/>
          <a:p>
            <a:endParaRPr lang="en-GB" dirty="0"/>
          </a:p>
          <a:p>
            <a:r>
              <a:rPr lang="en-GB" dirty="0">
                <a:solidFill>
                  <a:srgbClr val="0051F2"/>
                </a:solidFill>
              </a:rPr>
              <a:t>Medicine, Veterinary Science, Dentistry, Oxbridge, Conservatoires</a:t>
            </a:r>
          </a:p>
        </p:txBody>
      </p:sp>
      <p:sp>
        <p:nvSpPr>
          <p:cNvPr id="6" name="TextBox 5">
            <a:extLst>
              <a:ext uri="{FF2B5EF4-FFF2-40B4-BE49-F238E27FC236}">
                <a16:creationId xmlns:a16="http://schemas.microsoft.com/office/drawing/2014/main" id="{6E231939-C574-5619-9976-48CCA6DFAA84}"/>
              </a:ext>
            </a:extLst>
          </p:cNvPr>
          <p:cNvSpPr txBox="1"/>
          <p:nvPr/>
        </p:nvSpPr>
        <p:spPr>
          <a:xfrm>
            <a:off x="390315" y="2505670"/>
            <a:ext cx="10515600" cy="1569660"/>
          </a:xfrm>
          <a:prstGeom prst="rect">
            <a:avLst/>
          </a:prstGeom>
          <a:noFill/>
        </p:spPr>
        <p:txBody>
          <a:bodyPr wrap="square" rtlCol="0">
            <a:spAutoFit/>
          </a:bodyPr>
          <a:lstStyle/>
          <a:p>
            <a:r>
              <a:rPr lang="en-GB" sz="2400" dirty="0">
                <a:latin typeface="Calibri" panose="020F0502020204030204" pitchFamily="34" charset="0"/>
                <a:ea typeface="Calibri" panose="020F0502020204030204" pitchFamily="34" charset="0"/>
                <a:cs typeface="Times New Roman" panose="02020603050405020304" pitchFamily="18" charset="0"/>
              </a:rPr>
              <a:t>Universities have their own bursary schemes.  Students would be expected to apply themselves.</a:t>
            </a:r>
          </a:p>
          <a:p>
            <a:endParaRPr lang="en-GB" sz="2400" dirty="0">
              <a:latin typeface="Calibri" panose="020F0502020204030204" pitchFamily="34" charset="0"/>
              <a:ea typeface="Calibri" panose="020F0502020204030204" pitchFamily="34" charset="0"/>
              <a:cs typeface="Times New Roman" panose="02020603050405020304" pitchFamily="18" charset="0"/>
            </a:endParaRPr>
          </a:p>
          <a:p>
            <a:r>
              <a:rPr lang="en-GB" sz="2400" dirty="0">
                <a:latin typeface="Calibri" panose="020F0502020204030204" pitchFamily="34" charset="0"/>
                <a:ea typeface="Calibri" panose="020F0502020204030204" pitchFamily="34" charset="0"/>
                <a:cs typeface="Times New Roman" panose="02020603050405020304" pitchFamily="18" charset="0"/>
              </a:rPr>
              <a:t>This may be a useful thing to research when selecting universities to apply for.</a:t>
            </a:r>
            <a:endParaRPr lang="en-US" sz="2400" dirty="0"/>
          </a:p>
        </p:txBody>
      </p:sp>
    </p:spTree>
    <p:extLst>
      <p:ext uri="{BB962C8B-B14F-4D97-AF65-F5344CB8AC3E}">
        <p14:creationId xmlns:p14="http://schemas.microsoft.com/office/powerpoint/2010/main" val="8687973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620A9-A385-2E87-B993-712D9A8B2D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E32779-02F6-52B5-0F99-52076A7B28C8}"/>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Next steps </a:t>
            </a:r>
            <a:endParaRPr lang="en-GB" sz="4000" dirty="0">
              <a:solidFill>
                <a:schemeClr val="bg1"/>
              </a:solidFill>
              <a:latin typeface="Poppins" panose="00000500000000000000" pitchFamily="2" charset="0"/>
              <a:cs typeface="Poppins" panose="00000500000000000000" pitchFamily="2" charset="0"/>
            </a:endParaRPr>
          </a:p>
        </p:txBody>
      </p:sp>
      <p:sp>
        <p:nvSpPr>
          <p:cNvPr id="5" name="Content Placeholder 4">
            <a:extLst>
              <a:ext uri="{FF2B5EF4-FFF2-40B4-BE49-F238E27FC236}">
                <a16:creationId xmlns:a16="http://schemas.microsoft.com/office/drawing/2014/main" id="{39FC1D83-F3AE-28AF-37F7-D3ADBB97FF95}"/>
              </a:ext>
            </a:extLst>
          </p:cNvPr>
          <p:cNvSpPr>
            <a:spLocks noGrp="1"/>
          </p:cNvSpPr>
          <p:nvPr>
            <p:ph idx="1"/>
          </p:nvPr>
        </p:nvSpPr>
        <p:spPr>
          <a:xfrm>
            <a:off x="837866" y="2738658"/>
            <a:ext cx="5940621" cy="556967"/>
          </a:xfrm>
        </p:spPr>
        <p:txBody>
          <a:bodyPr>
            <a:normAutofit/>
          </a:bodyPr>
          <a:lstStyle/>
          <a:p>
            <a:pPr marL="0" indent="0">
              <a:buNone/>
            </a:pPr>
            <a:endParaRPr lang="en-GB" dirty="0"/>
          </a:p>
          <a:p>
            <a:pPr marL="0" indent="0">
              <a:buNone/>
            </a:pPr>
            <a:endParaRPr lang="en-US" dirty="0"/>
          </a:p>
        </p:txBody>
      </p:sp>
      <p:sp>
        <p:nvSpPr>
          <p:cNvPr id="13" name="TextBox 12">
            <a:extLst>
              <a:ext uri="{FF2B5EF4-FFF2-40B4-BE49-F238E27FC236}">
                <a16:creationId xmlns:a16="http://schemas.microsoft.com/office/drawing/2014/main" id="{68A8DDF6-FA8D-7D52-DA90-A6676572ACD1}"/>
              </a:ext>
            </a:extLst>
          </p:cNvPr>
          <p:cNvSpPr txBox="1"/>
          <p:nvPr/>
        </p:nvSpPr>
        <p:spPr>
          <a:xfrm>
            <a:off x="2934127" y="6709686"/>
            <a:ext cx="6323078" cy="646331"/>
          </a:xfrm>
          <a:prstGeom prst="rect">
            <a:avLst/>
          </a:prstGeom>
          <a:noFill/>
        </p:spPr>
        <p:txBody>
          <a:bodyPr wrap="none" rtlCol="0">
            <a:spAutoFit/>
          </a:bodyPr>
          <a:lstStyle/>
          <a:p>
            <a:endParaRPr lang="en-GB" dirty="0"/>
          </a:p>
          <a:p>
            <a:r>
              <a:rPr lang="en-GB" dirty="0">
                <a:solidFill>
                  <a:srgbClr val="0051F2"/>
                </a:solidFill>
              </a:rPr>
              <a:t>Medicine, Veterinary Science, Dentistry, Oxbridge, Conservatoires</a:t>
            </a:r>
          </a:p>
        </p:txBody>
      </p:sp>
      <p:sp>
        <p:nvSpPr>
          <p:cNvPr id="6" name="TextBox 5">
            <a:extLst>
              <a:ext uri="{FF2B5EF4-FFF2-40B4-BE49-F238E27FC236}">
                <a16:creationId xmlns:a16="http://schemas.microsoft.com/office/drawing/2014/main" id="{92722148-FA2F-F401-A0BE-0C024802F191}"/>
              </a:ext>
            </a:extLst>
          </p:cNvPr>
          <p:cNvSpPr txBox="1"/>
          <p:nvPr/>
        </p:nvSpPr>
        <p:spPr>
          <a:xfrm>
            <a:off x="390315" y="2505670"/>
            <a:ext cx="10515600" cy="3785652"/>
          </a:xfrm>
          <a:prstGeom prst="rect">
            <a:avLst/>
          </a:prstGeom>
          <a:noFill/>
        </p:spPr>
        <p:txBody>
          <a:bodyPr wrap="square" rtlCol="0">
            <a:spAutoFit/>
          </a:bodyPr>
          <a:lstStyle/>
          <a:p>
            <a:r>
              <a:rPr lang="en-GB" sz="2400" dirty="0">
                <a:latin typeface="Calibri" panose="020F0502020204030204" pitchFamily="34" charset="0"/>
                <a:ea typeface="Calibri" panose="020F0502020204030204" pitchFamily="34" charset="0"/>
                <a:cs typeface="Times New Roman" panose="02020603050405020304" pitchFamily="18" charset="0"/>
              </a:rPr>
              <a:t>It is much easier to do the application on a laptop or desktop than a phone.</a:t>
            </a:r>
          </a:p>
          <a:p>
            <a:endParaRPr lang="en-GB" sz="2400" dirty="0">
              <a:latin typeface="Calibri" panose="020F0502020204030204" pitchFamily="34" charset="0"/>
              <a:ea typeface="Calibri" panose="020F0502020204030204" pitchFamily="34" charset="0"/>
              <a:cs typeface="Times New Roman" panose="02020603050405020304" pitchFamily="18" charset="0"/>
            </a:endParaRPr>
          </a:p>
          <a:p>
            <a:r>
              <a:rPr lang="en-GB" sz="2400" dirty="0">
                <a:latin typeface="Calibri" panose="020F0502020204030204" pitchFamily="34" charset="0"/>
                <a:ea typeface="Calibri" panose="020F0502020204030204" pitchFamily="34" charset="0"/>
                <a:cs typeface="Times New Roman" panose="02020603050405020304" pitchFamily="18" charset="0"/>
              </a:rPr>
              <a:t>It can be saved in progress and returned to.</a:t>
            </a:r>
          </a:p>
          <a:p>
            <a:endParaRPr lang="en-GB" sz="2400" dirty="0">
              <a:latin typeface="Calibri" panose="020F0502020204030204" pitchFamily="34" charset="0"/>
              <a:ea typeface="Calibri" panose="020F0502020204030204" pitchFamily="34" charset="0"/>
              <a:cs typeface="Times New Roman" panose="02020603050405020304" pitchFamily="18" charset="0"/>
            </a:endParaRPr>
          </a:p>
          <a:p>
            <a:r>
              <a:rPr lang="en-GB" sz="2400" dirty="0">
                <a:latin typeface="Calibri" panose="020F0502020204030204" pitchFamily="34" charset="0"/>
                <a:ea typeface="Calibri" panose="020F0502020204030204" pitchFamily="34" charset="0"/>
                <a:cs typeface="Times New Roman" panose="02020603050405020304" pitchFamily="18" charset="0"/>
              </a:rPr>
              <a:t>Students have received step-by-step instructions to complete all of the stages.</a:t>
            </a:r>
          </a:p>
          <a:p>
            <a:endParaRPr lang="en-GB" sz="2400" dirty="0">
              <a:latin typeface="Calibri" panose="020F0502020204030204" pitchFamily="34" charset="0"/>
              <a:ea typeface="Calibri" panose="020F0502020204030204" pitchFamily="34" charset="0"/>
              <a:cs typeface="Times New Roman" panose="02020603050405020304" pitchFamily="18" charset="0"/>
            </a:endParaRPr>
          </a:p>
          <a:p>
            <a:r>
              <a:rPr lang="en-US" sz="2400" dirty="0"/>
              <a:t>Once submitted, (before the MES internal deadline), with a £28.50 processing fee, the application comes to me to check everything, and students must log back into their account in case I send it back to them with an error that needs changing.  Once returned and sent, students await their offers/decisions.</a:t>
            </a:r>
          </a:p>
        </p:txBody>
      </p:sp>
    </p:spTree>
    <p:extLst>
      <p:ext uri="{BB962C8B-B14F-4D97-AF65-F5344CB8AC3E}">
        <p14:creationId xmlns:p14="http://schemas.microsoft.com/office/powerpoint/2010/main" val="3722978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79F03F-B94E-4699-24FD-C5259779CC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2EC109-C4A1-A264-78D2-82F0929D3DD9}"/>
              </a:ext>
            </a:extLst>
          </p:cNvPr>
          <p:cNvSpPr txBox="1">
            <a:spLocks noGrp="1"/>
          </p:cNvSpPr>
          <p:nvPr>
            <p:ph type="title"/>
          </p:nvPr>
        </p:nvSpPr>
        <p:spPr>
          <a:xfrm>
            <a:off x="3350171" y="290926"/>
            <a:ext cx="4539840" cy="670073"/>
          </a:xfrm>
        </p:spPr>
        <p:txBody>
          <a:bodyPr>
            <a:normAutofit fontScale="90000"/>
          </a:bodyPr>
          <a:lstStyle/>
          <a:p>
            <a:pPr lvl="0"/>
            <a:r>
              <a:rPr lang="en-GB" sz="3200" dirty="0"/>
              <a:t>Timeline for 2027 entry</a:t>
            </a:r>
          </a:p>
        </p:txBody>
      </p:sp>
      <p:sp>
        <p:nvSpPr>
          <p:cNvPr id="4" name="Date Placeholder 3">
            <a:extLst>
              <a:ext uri="{FF2B5EF4-FFF2-40B4-BE49-F238E27FC236}">
                <a16:creationId xmlns:a16="http://schemas.microsoft.com/office/drawing/2014/main" id="{AC6223EA-73E6-BB78-0C23-DE25D66FF364}"/>
              </a:ext>
            </a:extLst>
          </p:cNvPr>
          <p:cNvSpPr txBox="1"/>
          <p:nvPr/>
        </p:nvSpPr>
        <p:spPr>
          <a:xfrm>
            <a:off x="7487850" y="5661025"/>
            <a:ext cx="2342601" cy="235971"/>
          </a:xfrm>
          <a:prstGeom prst="rect">
            <a:avLst/>
          </a:prstGeom>
          <a:noFill/>
          <a:ln cap="flat">
            <a:noFill/>
          </a:ln>
        </p:spPr>
        <p:txBody>
          <a:bodyPr vert="horz" wrap="square" lIns="91440" tIns="45720" rIns="0" bIns="45720" anchor="ctr" anchorCtr="0" compatLnSpc="1">
            <a:noAutofit/>
          </a:bodyPr>
          <a:lstStyle/>
          <a:p>
            <a:pPr algn="r" defTabSz="457178">
              <a:defRPr sz="1800" b="0" i="0" u="none" strike="noStrike" kern="0" cap="none" spc="0" baseline="0">
                <a:solidFill>
                  <a:srgbClr val="000000"/>
                </a:solidFill>
                <a:uFillTx/>
              </a:defRPr>
            </a:pPr>
            <a:endParaRPr lang="en-US" sz="900" kern="0" dirty="0">
              <a:solidFill>
                <a:srgbClr val="FFFFFF"/>
              </a:solidFill>
              <a:latin typeface="Calibri"/>
            </a:endParaRPr>
          </a:p>
        </p:txBody>
      </p:sp>
      <p:sp>
        <p:nvSpPr>
          <p:cNvPr id="6" name="Slide Number Placeholder 5">
            <a:extLst>
              <a:ext uri="{FF2B5EF4-FFF2-40B4-BE49-F238E27FC236}">
                <a16:creationId xmlns:a16="http://schemas.microsoft.com/office/drawing/2014/main" id="{D933FE73-8A80-8AA8-EED3-EFE8EE50FE1E}"/>
              </a:ext>
            </a:extLst>
          </p:cNvPr>
          <p:cNvSpPr txBox="1"/>
          <p:nvPr/>
        </p:nvSpPr>
        <p:spPr>
          <a:xfrm>
            <a:off x="9830440" y="5661026"/>
            <a:ext cx="550221" cy="226341"/>
          </a:xfrm>
          <a:prstGeom prst="rect">
            <a:avLst/>
          </a:prstGeom>
          <a:noFill/>
          <a:ln cap="flat">
            <a:noFill/>
          </a:ln>
        </p:spPr>
        <p:txBody>
          <a:bodyPr vert="horz" wrap="square" lIns="91440" tIns="45720" rIns="91440" bIns="45720" anchor="ctr" anchorCtr="0" compatLnSpc="1">
            <a:noAutofit/>
          </a:bodyPr>
          <a:lstStyle/>
          <a:p>
            <a:pPr defTabSz="457178">
              <a:defRPr sz="1800" b="0" i="0" u="none" strike="noStrike" kern="0" cap="none" spc="0" baseline="0">
                <a:solidFill>
                  <a:srgbClr val="000000"/>
                </a:solidFill>
                <a:uFillTx/>
              </a:defRPr>
            </a:pPr>
            <a:r>
              <a:rPr lang="en-US" sz="900" kern="0" dirty="0">
                <a:solidFill>
                  <a:srgbClr val="FFFFFF"/>
                </a:solidFill>
                <a:latin typeface="Calibri"/>
              </a:rPr>
              <a:t>|   </a:t>
            </a:r>
            <a:fld id="{314032A3-A075-4877-BE4B-4988CFAE48FB}" type="slidenum">
              <a:rPr sz="900" kern="0">
                <a:solidFill>
                  <a:srgbClr val="FFFFFF"/>
                </a:solidFill>
                <a:latin typeface="Calibri"/>
              </a:rPr>
              <a:pPr defTabSz="457178">
                <a:defRPr sz="1800" b="0" i="0" u="none" strike="noStrike" kern="0" cap="none" spc="0" baseline="0">
                  <a:solidFill>
                    <a:srgbClr val="000000"/>
                  </a:solidFill>
                  <a:uFillTx/>
                </a:defRPr>
              </a:pPr>
              <a:t>29</a:t>
            </a:fld>
            <a:endParaRPr lang="en-US" sz="900" kern="0" dirty="0">
              <a:solidFill>
                <a:srgbClr val="FFFFFF"/>
              </a:solidFill>
              <a:latin typeface="Calibri"/>
            </a:endParaRPr>
          </a:p>
        </p:txBody>
      </p:sp>
      <p:sp>
        <p:nvSpPr>
          <p:cNvPr id="3" name="Arrow: Right 2">
            <a:extLst>
              <a:ext uri="{FF2B5EF4-FFF2-40B4-BE49-F238E27FC236}">
                <a16:creationId xmlns:a16="http://schemas.microsoft.com/office/drawing/2014/main" id="{23C5F4C3-40EF-130F-4D31-397E2723F73F}"/>
              </a:ext>
            </a:extLst>
          </p:cNvPr>
          <p:cNvSpPr/>
          <p:nvPr/>
        </p:nvSpPr>
        <p:spPr>
          <a:xfrm>
            <a:off x="129944" y="3933042"/>
            <a:ext cx="1201529" cy="76001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graphicFrame>
        <p:nvGraphicFramePr>
          <p:cNvPr id="8" name="Table 7">
            <a:extLst>
              <a:ext uri="{FF2B5EF4-FFF2-40B4-BE49-F238E27FC236}">
                <a16:creationId xmlns:a16="http://schemas.microsoft.com/office/drawing/2014/main" id="{F0FA3118-37AF-A916-5425-29582585C1FC}"/>
              </a:ext>
            </a:extLst>
          </p:cNvPr>
          <p:cNvGraphicFramePr>
            <a:graphicFrameLocks noGrp="1"/>
          </p:cNvGraphicFramePr>
          <p:nvPr/>
        </p:nvGraphicFramePr>
        <p:xfrm>
          <a:off x="1641692" y="1501945"/>
          <a:ext cx="9632104" cy="5236210"/>
        </p:xfrm>
        <a:graphic>
          <a:graphicData uri="http://schemas.openxmlformats.org/drawingml/2006/table">
            <a:tbl>
              <a:tblPr firstRow="1" firstCol="1" bandRow="1"/>
              <a:tblGrid>
                <a:gridCol w="2549373">
                  <a:extLst>
                    <a:ext uri="{9D8B030D-6E8A-4147-A177-3AD203B41FA5}">
                      <a16:colId xmlns:a16="http://schemas.microsoft.com/office/drawing/2014/main" val="786935538"/>
                    </a:ext>
                  </a:extLst>
                </a:gridCol>
                <a:gridCol w="7082731">
                  <a:extLst>
                    <a:ext uri="{9D8B030D-6E8A-4147-A177-3AD203B41FA5}">
                      <a16:colId xmlns:a16="http://schemas.microsoft.com/office/drawing/2014/main" val="1090114314"/>
                    </a:ext>
                  </a:extLst>
                </a:gridCol>
              </a:tblGrid>
              <a:tr h="374015">
                <a:tc>
                  <a:txBody>
                    <a:bodyPr/>
                    <a:lstStyle/>
                    <a:p>
                      <a:pPr>
                        <a:lnSpc>
                          <a:spcPct val="107000"/>
                        </a:lnSpc>
                        <a:spcAft>
                          <a:spcPts val="0"/>
                        </a:spcAft>
                      </a:pPr>
                      <a:r>
                        <a:rPr lang="en-GB" sz="2400" b="1">
                          <a:effectLst/>
                          <a:latin typeface="Calibri" panose="020F0502020204030204" pitchFamily="34" charset="0"/>
                          <a:ea typeface="Calibri" panose="020F0502020204030204" pitchFamily="34" charset="0"/>
                          <a:cs typeface="Times New Roman" panose="02020603050405020304" pitchFamily="18" charset="0"/>
                        </a:rPr>
                        <a:t>Date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UCAS process for 2025 entry</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29292084"/>
                  </a:ext>
                </a:extLst>
              </a:tr>
              <a:tr h="374015">
                <a:tc>
                  <a:txBody>
                    <a:bodyPr/>
                    <a:lstStyle/>
                    <a:p>
                      <a:pPr>
                        <a:lnSpc>
                          <a:spcPct val="107000"/>
                        </a:lnSpc>
                        <a:spcAft>
                          <a:spcPts val="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NOW</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en-GB"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Register on UCAS hub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656601810"/>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28</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400" dirty="0">
                          <a:effectLst/>
                          <a:latin typeface="Calibri" panose="020F0502020204030204" pitchFamily="34" charset="0"/>
                          <a:ea typeface="Calibri" panose="020F0502020204030204" pitchFamily="34" charset="0"/>
                          <a:cs typeface="Times New Roman" panose="02020603050405020304" pitchFamily="18" charset="0"/>
                        </a:rPr>
                        <a:t> April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UCAS 2026 courses in search tool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57706115"/>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12</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400" dirty="0">
                          <a:effectLst/>
                          <a:latin typeface="Calibri" panose="020F0502020204030204" pitchFamily="34" charset="0"/>
                          <a:ea typeface="Calibri" panose="020F0502020204030204" pitchFamily="34" charset="0"/>
                          <a:cs typeface="Times New Roman" panose="02020603050405020304" pitchFamily="18" charset="0"/>
                        </a:rPr>
                        <a:t> May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UCAS 2025 system live </a:t>
                      </a:r>
                      <a:r>
                        <a:rPr lang="en-GB" sz="24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(not for MES students)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1263611"/>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11</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400" dirty="0">
                          <a:effectLst/>
                          <a:latin typeface="Calibri" panose="020F0502020204030204" pitchFamily="34" charset="0"/>
                          <a:ea typeface="Calibri" panose="020F0502020204030204" pitchFamily="34" charset="0"/>
                          <a:cs typeface="Times New Roman" panose="02020603050405020304" pitchFamily="18" charset="0"/>
                        </a:rPr>
                        <a:t> May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MES UCAS The process explained</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9137604"/>
                  </a:ext>
                </a:extLst>
              </a:tr>
              <a:tr h="374015">
                <a:tc>
                  <a:txBody>
                    <a:bodyPr/>
                    <a:lstStyle/>
                    <a:p>
                      <a:pPr>
                        <a:lnSpc>
                          <a:spcPct val="107000"/>
                        </a:lnSpc>
                        <a:spcAft>
                          <a:spcPts val="0"/>
                        </a:spcAft>
                      </a:pPr>
                      <a:r>
                        <a:rPr lang="en-GB"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a:t>
                      </a:r>
                      <a:r>
                        <a:rPr lang="en-GB" sz="2400" baseline="30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nd</a:t>
                      </a:r>
                      <a:r>
                        <a:rPr lang="en-GB"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July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MES UCAS Application launch assembly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0310606"/>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15</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400" dirty="0">
                          <a:effectLst/>
                          <a:latin typeface="Calibri" panose="020F0502020204030204" pitchFamily="34" charset="0"/>
                          <a:ea typeface="Calibri" panose="020F0502020204030204" pitchFamily="34" charset="0"/>
                          <a:cs typeface="Times New Roman" panose="02020603050405020304" pitchFamily="18" charset="0"/>
                        </a:rPr>
                        <a:t> July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MES personal statements assembly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8256925"/>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14</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400" dirty="0">
                          <a:effectLst/>
                          <a:latin typeface="Calibri" panose="020F0502020204030204" pitchFamily="34" charset="0"/>
                          <a:ea typeface="Calibri" panose="020F0502020204030204" pitchFamily="34" charset="0"/>
                          <a:cs typeface="Times New Roman" panose="02020603050405020304" pitchFamily="18" charset="0"/>
                        </a:rPr>
                        <a:t> July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MES UCAS Parents Information Evening - 6.00pm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7278282"/>
                  </a:ext>
                </a:extLst>
              </a:tr>
              <a:tr h="374015">
                <a:tc>
                  <a:txBody>
                    <a:bodyPr/>
                    <a:lstStyle/>
                    <a:p>
                      <a:pPr>
                        <a:lnSpc>
                          <a:spcPct val="107000"/>
                        </a:lnSpc>
                        <a:spcAft>
                          <a:spcPts val="0"/>
                        </a:spcAft>
                      </a:pPr>
                      <a:r>
                        <a:rPr lang="en-GB" sz="2400">
                          <a:effectLst/>
                          <a:latin typeface="Calibri" panose="020F0502020204030204" pitchFamily="34" charset="0"/>
                          <a:ea typeface="Calibri" panose="020F0502020204030204" pitchFamily="34" charset="0"/>
                          <a:cs typeface="Times New Roman" panose="02020603050405020304" pitchFamily="18" charset="0"/>
                        </a:rPr>
                        <a:t>17</a:t>
                      </a:r>
                      <a:r>
                        <a:rPr lang="en-GB" sz="2400" baseline="30000">
                          <a:effectLst/>
                          <a:latin typeface="Calibri" panose="020F0502020204030204" pitchFamily="34" charset="0"/>
                          <a:ea typeface="Calibri" panose="020F0502020204030204" pitchFamily="34" charset="0"/>
                          <a:cs typeface="Times New Roman" panose="02020603050405020304" pitchFamily="18" charset="0"/>
                        </a:rPr>
                        <a:t>th</a:t>
                      </a:r>
                      <a:r>
                        <a:rPr lang="en-GB" sz="2400">
                          <a:effectLst/>
                          <a:latin typeface="Calibri" panose="020F0502020204030204" pitchFamily="34" charset="0"/>
                          <a:ea typeface="Calibri" panose="020F0502020204030204" pitchFamily="34" charset="0"/>
                          <a:cs typeface="Times New Roman" panose="02020603050405020304" pitchFamily="18" charset="0"/>
                        </a:rPr>
                        <a:t> </a:t>
                      </a:r>
                      <a:r>
                        <a:rPr lang="en-GB" sz="2400" dirty="0">
                          <a:effectLst/>
                          <a:latin typeface="Calibri" panose="020F0502020204030204" pitchFamily="34" charset="0"/>
                          <a:ea typeface="Calibri" panose="020F0502020204030204" pitchFamily="34" charset="0"/>
                          <a:cs typeface="Times New Roman" panose="02020603050405020304" pitchFamily="18" charset="0"/>
                        </a:rPr>
                        <a:t>July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Future Pathways day - Personal Statement session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9557846"/>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18</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400" dirty="0">
                          <a:effectLst/>
                          <a:latin typeface="Calibri" panose="020F0502020204030204" pitchFamily="34" charset="0"/>
                          <a:ea typeface="Calibri" panose="020F0502020204030204" pitchFamily="34" charset="0"/>
                          <a:cs typeface="Times New Roman" panose="02020603050405020304" pitchFamily="18" charset="0"/>
                        </a:rPr>
                        <a:t> Sept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UCAS predicted grades to be published from this date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23131079"/>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st</a:t>
                      </a:r>
                      <a:r>
                        <a:rPr lang="en-GB" sz="2400" dirty="0">
                          <a:effectLst/>
                          <a:latin typeface="Calibri" panose="020F0502020204030204" pitchFamily="34" charset="0"/>
                          <a:ea typeface="Calibri" panose="020F0502020204030204" pitchFamily="34" charset="0"/>
                          <a:cs typeface="Times New Roman" panose="02020603050405020304" pitchFamily="18" charset="0"/>
                        </a:rPr>
                        <a:t> October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MES Early Entry deadline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858148563"/>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15</a:t>
                      </a:r>
                      <a:r>
                        <a:rPr lang="en-GB" sz="24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400" dirty="0">
                          <a:effectLst/>
                          <a:latin typeface="Calibri" panose="020F0502020204030204" pitchFamily="34" charset="0"/>
                          <a:ea typeface="Calibri" panose="020F0502020204030204" pitchFamily="34" charset="0"/>
                          <a:cs typeface="Times New Roman" panose="02020603050405020304" pitchFamily="18" charset="0"/>
                        </a:rPr>
                        <a:t> October 18:00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UCAS Early Entry deadline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7430672"/>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4th January 2026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MES UCAS deadline </a:t>
                      </a:r>
                      <a:endParaRPr lang="en-GB" sz="24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832792184"/>
                  </a:ext>
                </a:extLst>
              </a:tr>
              <a:tr h="374015">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13th January 2026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UCAS Equal Consideration deadline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71792279"/>
                  </a:ext>
                </a:extLst>
              </a:tr>
            </a:tbl>
          </a:graphicData>
        </a:graphic>
      </p:graphicFrame>
    </p:spTree>
    <p:custDataLst>
      <p:tags r:id="rId1"/>
    </p:custDataLst>
    <p:extLst>
      <p:ext uri="{BB962C8B-B14F-4D97-AF65-F5344CB8AC3E}">
        <p14:creationId xmlns:p14="http://schemas.microsoft.com/office/powerpoint/2010/main" val="5757541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6E4046-2ED5-E40E-F07A-0DB6DC1C80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C845AE-42C1-E386-FB9E-0B40F18ABF85}"/>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Next steps </a:t>
            </a:r>
            <a:endParaRPr lang="en-GB" sz="4000" dirty="0">
              <a:solidFill>
                <a:schemeClr val="bg1"/>
              </a:solidFill>
              <a:latin typeface="Poppins" panose="00000500000000000000" pitchFamily="2" charset="0"/>
              <a:cs typeface="Poppins" panose="00000500000000000000" pitchFamily="2" charset="0"/>
            </a:endParaRPr>
          </a:p>
        </p:txBody>
      </p:sp>
      <p:sp>
        <p:nvSpPr>
          <p:cNvPr id="5" name="Content Placeholder 4">
            <a:extLst>
              <a:ext uri="{FF2B5EF4-FFF2-40B4-BE49-F238E27FC236}">
                <a16:creationId xmlns:a16="http://schemas.microsoft.com/office/drawing/2014/main" id="{FEE5991E-6D64-A2C4-AF2E-73D3E49906FE}"/>
              </a:ext>
            </a:extLst>
          </p:cNvPr>
          <p:cNvSpPr>
            <a:spLocks noGrp="1"/>
          </p:cNvSpPr>
          <p:nvPr>
            <p:ph idx="1"/>
          </p:nvPr>
        </p:nvSpPr>
        <p:spPr>
          <a:xfrm>
            <a:off x="837866" y="2738658"/>
            <a:ext cx="5940621" cy="556967"/>
          </a:xfrm>
        </p:spPr>
        <p:txBody>
          <a:bodyPr>
            <a:normAutofit/>
          </a:bodyPr>
          <a:lstStyle/>
          <a:p>
            <a:pPr marL="0" indent="0">
              <a:buNone/>
            </a:pPr>
            <a:endParaRPr lang="en-GB" dirty="0"/>
          </a:p>
          <a:p>
            <a:pPr marL="0" indent="0">
              <a:buNone/>
            </a:pPr>
            <a:endParaRPr lang="en-US" dirty="0"/>
          </a:p>
        </p:txBody>
      </p:sp>
      <p:sp>
        <p:nvSpPr>
          <p:cNvPr id="13" name="TextBox 12">
            <a:extLst>
              <a:ext uri="{FF2B5EF4-FFF2-40B4-BE49-F238E27FC236}">
                <a16:creationId xmlns:a16="http://schemas.microsoft.com/office/drawing/2014/main" id="{D50251EF-B8CA-8338-CDB1-2B8878B481B3}"/>
              </a:ext>
            </a:extLst>
          </p:cNvPr>
          <p:cNvSpPr txBox="1"/>
          <p:nvPr/>
        </p:nvSpPr>
        <p:spPr>
          <a:xfrm>
            <a:off x="2934127" y="6709686"/>
            <a:ext cx="6323078" cy="646331"/>
          </a:xfrm>
          <a:prstGeom prst="rect">
            <a:avLst/>
          </a:prstGeom>
          <a:noFill/>
        </p:spPr>
        <p:txBody>
          <a:bodyPr wrap="none" rtlCol="0">
            <a:spAutoFit/>
          </a:bodyPr>
          <a:lstStyle/>
          <a:p>
            <a:endParaRPr lang="en-GB" dirty="0"/>
          </a:p>
          <a:p>
            <a:r>
              <a:rPr lang="en-GB" dirty="0">
                <a:solidFill>
                  <a:srgbClr val="0051F2"/>
                </a:solidFill>
              </a:rPr>
              <a:t>Medicine, Veterinary Science, Dentistry, Oxbridge, Conservatoires</a:t>
            </a:r>
          </a:p>
        </p:txBody>
      </p:sp>
      <p:sp>
        <p:nvSpPr>
          <p:cNvPr id="6" name="TextBox 5">
            <a:extLst>
              <a:ext uri="{FF2B5EF4-FFF2-40B4-BE49-F238E27FC236}">
                <a16:creationId xmlns:a16="http://schemas.microsoft.com/office/drawing/2014/main" id="{64D57A46-E85F-6D83-083C-8019B60A4935}"/>
              </a:ext>
            </a:extLst>
          </p:cNvPr>
          <p:cNvSpPr txBox="1"/>
          <p:nvPr/>
        </p:nvSpPr>
        <p:spPr>
          <a:xfrm>
            <a:off x="390315" y="2505670"/>
            <a:ext cx="10515600" cy="1384995"/>
          </a:xfrm>
          <a:prstGeom prst="rect">
            <a:avLst/>
          </a:prstGeom>
          <a:noFill/>
        </p:spPr>
        <p:txBody>
          <a:bodyPr wrap="square" rtlCol="0">
            <a:spAutoFit/>
          </a:bodyPr>
          <a:lstStyle/>
          <a:p>
            <a:r>
              <a:rPr lang="en-GB" sz="2800" dirty="0">
                <a:latin typeface="Calibri" panose="020F0502020204030204" pitchFamily="34" charset="0"/>
                <a:ea typeface="Calibri" panose="020F0502020204030204" pitchFamily="34" charset="0"/>
                <a:cs typeface="Times New Roman" panose="02020603050405020304" pitchFamily="18" charset="0"/>
              </a:rPr>
              <a:t>Their will be a series of assemblies in Year 12/13 covering specifically personal statements, student finance, how to respond to offers and reminding students to apply for accommodation.</a:t>
            </a:r>
            <a:endParaRPr lang="en-US" sz="2800" dirty="0"/>
          </a:p>
        </p:txBody>
      </p:sp>
    </p:spTree>
    <p:extLst>
      <p:ext uri="{BB962C8B-B14F-4D97-AF65-F5344CB8AC3E}">
        <p14:creationId xmlns:p14="http://schemas.microsoft.com/office/powerpoint/2010/main" val="39093184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E72B8-5CA4-A61B-D264-2764E25840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787FC9-5218-6FAC-F1A3-FDCBBDE354FD}"/>
              </a:ext>
            </a:extLst>
          </p:cNvPr>
          <p:cNvSpPr>
            <a:spLocks noGrp="1"/>
          </p:cNvSpPr>
          <p:nvPr>
            <p:ph type="title"/>
          </p:nvPr>
        </p:nvSpPr>
        <p:spPr/>
        <p:txBody>
          <a:bodyPr>
            <a:normAutofit/>
          </a:bodyPr>
          <a:lstStyle/>
          <a:p>
            <a:r>
              <a:rPr kumimoji="0" lang="en-GB" sz="3200" b="1" i="0" u="none" strike="noStrike" kern="1200" cap="none" spc="0" normalizeH="0" baseline="0" noProof="0" dirty="0">
                <a:ln>
                  <a:noFill/>
                </a:ln>
                <a:solidFill>
                  <a:prstClr val="white"/>
                </a:solidFill>
                <a:effectLst/>
                <a:uLnTx/>
                <a:uFillTx/>
                <a:latin typeface="Poppins"/>
                <a:ea typeface="+mj-ea"/>
                <a:cs typeface="Poppins"/>
              </a:rPr>
              <a:t>Elephants in the room</a:t>
            </a:r>
            <a:endParaRPr lang="en-GB" sz="4000" dirty="0">
              <a:solidFill>
                <a:schemeClr val="bg1"/>
              </a:solidFill>
              <a:latin typeface="Poppins" panose="00000500000000000000" pitchFamily="2" charset="0"/>
              <a:cs typeface="Poppins" panose="00000500000000000000" pitchFamily="2" charset="0"/>
            </a:endParaRPr>
          </a:p>
        </p:txBody>
      </p:sp>
      <p:sp>
        <p:nvSpPr>
          <p:cNvPr id="5" name="Content Placeholder 4">
            <a:extLst>
              <a:ext uri="{FF2B5EF4-FFF2-40B4-BE49-F238E27FC236}">
                <a16:creationId xmlns:a16="http://schemas.microsoft.com/office/drawing/2014/main" id="{79BCFEBC-F01C-11B5-2124-B6670E444641}"/>
              </a:ext>
            </a:extLst>
          </p:cNvPr>
          <p:cNvSpPr>
            <a:spLocks noGrp="1"/>
          </p:cNvSpPr>
          <p:nvPr>
            <p:ph idx="1"/>
          </p:nvPr>
        </p:nvSpPr>
        <p:spPr>
          <a:xfrm>
            <a:off x="837866" y="2738658"/>
            <a:ext cx="5940621" cy="556967"/>
          </a:xfrm>
        </p:spPr>
        <p:txBody>
          <a:bodyPr>
            <a:normAutofit/>
          </a:bodyPr>
          <a:lstStyle/>
          <a:p>
            <a:pPr marL="0" indent="0">
              <a:buNone/>
            </a:pPr>
            <a:endParaRPr lang="en-GB" dirty="0"/>
          </a:p>
          <a:p>
            <a:pPr marL="0" indent="0">
              <a:buNone/>
            </a:pPr>
            <a:endParaRPr lang="en-US" dirty="0"/>
          </a:p>
        </p:txBody>
      </p:sp>
      <p:sp>
        <p:nvSpPr>
          <p:cNvPr id="13" name="TextBox 12">
            <a:extLst>
              <a:ext uri="{FF2B5EF4-FFF2-40B4-BE49-F238E27FC236}">
                <a16:creationId xmlns:a16="http://schemas.microsoft.com/office/drawing/2014/main" id="{75A006B2-1D05-86CF-7B65-0CE294CEF96E}"/>
              </a:ext>
            </a:extLst>
          </p:cNvPr>
          <p:cNvSpPr txBox="1"/>
          <p:nvPr/>
        </p:nvSpPr>
        <p:spPr>
          <a:xfrm>
            <a:off x="2934127" y="6709686"/>
            <a:ext cx="6323078" cy="646331"/>
          </a:xfrm>
          <a:prstGeom prst="rect">
            <a:avLst/>
          </a:prstGeom>
          <a:noFill/>
        </p:spPr>
        <p:txBody>
          <a:bodyPr wrap="none" rtlCol="0">
            <a:spAutoFit/>
          </a:bodyPr>
          <a:lstStyle/>
          <a:p>
            <a:endParaRPr lang="en-GB" dirty="0"/>
          </a:p>
          <a:p>
            <a:r>
              <a:rPr lang="en-GB" dirty="0">
                <a:solidFill>
                  <a:srgbClr val="0051F2"/>
                </a:solidFill>
              </a:rPr>
              <a:t>Medicine, Veterinary Science, Dentistry, Oxbridge, Conservatoires</a:t>
            </a:r>
          </a:p>
        </p:txBody>
      </p:sp>
      <p:sp>
        <p:nvSpPr>
          <p:cNvPr id="6" name="TextBox 5">
            <a:extLst>
              <a:ext uri="{FF2B5EF4-FFF2-40B4-BE49-F238E27FC236}">
                <a16:creationId xmlns:a16="http://schemas.microsoft.com/office/drawing/2014/main" id="{1B2A9876-AFAB-0F5F-971E-008524C4CC69}"/>
              </a:ext>
            </a:extLst>
          </p:cNvPr>
          <p:cNvSpPr txBox="1"/>
          <p:nvPr/>
        </p:nvSpPr>
        <p:spPr>
          <a:xfrm>
            <a:off x="390315" y="2505670"/>
            <a:ext cx="10515600" cy="4401205"/>
          </a:xfrm>
          <a:prstGeom prst="rect">
            <a:avLst/>
          </a:prstGeom>
          <a:noFill/>
        </p:spPr>
        <p:txBody>
          <a:bodyPr wrap="square" rtlCol="0">
            <a:spAutoFit/>
          </a:bodyPr>
          <a:lstStyle/>
          <a:p>
            <a:pPr marL="457200" indent="-457200">
              <a:buFont typeface="Arial" panose="020B0604020202020204" pitchFamily="34" charset="0"/>
              <a:buChar char="•"/>
            </a:pPr>
            <a:r>
              <a:rPr lang="en-GB" sz="2800" dirty="0">
                <a:latin typeface="Calibri" panose="020F0502020204030204" pitchFamily="34" charset="0"/>
                <a:ea typeface="Calibri" panose="020F0502020204030204" pitchFamily="34" charset="0"/>
                <a:cs typeface="Times New Roman" panose="02020603050405020304" pitchFamily="18" charset="0"/>
              </a:rPr>
              <a:t>Level of debt</a:t>
            </a:r>
          </a:p>
          <a:p>
            <a:pPr marL="457200" indent="-457200">
              <a:buFont typeface="Arial" panose="020B0604020202020204" pitchFamily="34" charset="0"/>
              <a:buChar char="•"/>
            </a:pPr>
            <a:r>
              <a:rPr lang="en-GB" sz="2800" dirty="0">
                <a:latin typeface="Calibri" panose="020F0502020204030204" pitchFamily="34" charset="0"/>
                <a:ea typeface="Calibri" panose="020F0502020204030204" pitchFamily="34" charset="0"/>
                <a:cs typeface="Times New Roman" panose="02020603050405020304" pitchFamily="18" charset="0"/>
              </a:rPr>
              <a:t>Shrinking graduate vacancies</a:t>
            </a:r>
          </a:p>
          <a:p>
            <a:pPr marL="457200" indent="-457200">
              <a:buFont typeface="Arial" panose="020B0604020202020204" pitchFamily="34" charset="0"/>
              <a:buChar char="•"/>
            </a:pPr>
            <a:r>
              <a:rPr lang="en-GB" sz="2800" dirty="0">
                <a:latin typeface="Calibri" panose="020F0502020204030204" pitchFamily="34" charset="0"/>
                <a:ea typeface="Calibri" panose="020F0502020204030204" pitchFamily="34" charset="0"/>
                <a:cs typeface="Times New Roman" panose="02020603050405020304" pitchFamily="18" charset="0"/>
              </a:rPr>
              <a:t>Lack of work experience</a:t>
            </a:r>
          </a:p>
          <a:p>
            <a:endParaRPr lang="en-GB" sz="2800" dirty="0">
              <a:latin typeface="Calibri" panose="020F0502020204030204" pitchFamily="34" charset="0"/>
              <a:ea typeface="Calibri" panose="020F0502020204030204" pitchFamily="34" charset="0"/>
              <a:cs typeface="Times New Roman" panose="02020603050405020304" pitchFamily="18" charset="0"/>
            </a:endParaRPr>
          </a:p>
          <a:p>
            <a:r>
              <a:rPr lang="en-GB" sz="2800" dirty="0">
                <a:latin typeface="Calibri" panose="020F0502020204030204" pitchFamily="34" charset="0"/>
                <a:ea typeface="Calibri" panose="020F0502020204030204" pitchFamily="34" charset="0"/>
                <a:cs typeface="Times New Roman" panose="02020603050405020304" pitchFamily="18" charset="0"/>
              </a:rPr>
              <a:t>University still makes sense for many students, but it needs to be part of a well-thought through plan, much more than ever before.</a:t>
            </a:r>
          </a:p>
          <a:p>
            <a:endParaRPr lang="en-GB" sz="2800" dirty="0">
              <a:latin typeface="Calibri" panose="020F0502020204030204" pitchFamily="34" charset="0"/>
              <a:ea typeface="Calibri" panose="020F0502020204030204" pitchFamily="34" charset="0"/>
              <a:cs typeface="Times New Roman" panose="02020603050405020304" pitchFamily="18" charset="0"/>
            </a:endParaRPr>
          </a:p>
          <a:p>
            <a:r>
              <a:rPr lang="en-GB" sz="2800" dirty="0">
                <a:latin typeface="Calibri" panose="020F0502020204030204" pitchFamily="34" charset="0"/>
                <a:ea typeface="Calibri" panose="020F0502020204030204" pitchFamily="34" charset="0"/>
                <a:cs typeface="Times New Roman" panose="02020603050405020304" pitchFamily="18" charset="0"/>
              </a:rPr>
              <a:t>Work experience and employability need to be considered much more than ever before.</a:t>
            </a:r>
          </a:p>
          <a:p>
            <a:endParaRPr lang="en-US" sz="2800" dirty="0"/>
          </a:p>
        </p:txBody>
      </p:sp>
    </p:spTree>
    <p:extLst>
      <p:ext uri="{BB962C8B-B14F-4D97-AF65-F5344CB8AC3E}">
        <p14:creationId xmlns:p14="http://schemas.microsoft.com/office/powerpoint/2010/main" val="4262907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F6856-7EBD-B797-5084-CDD4490723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C99FFE-21B3-3B6E-394C-39181A6D5F57}"/>
              </a:ext>
            </a:extLst>
          </p:cNvPr>
          <p:cNvSpPr>
            <a:spLocks noGrp="1"/>
          </p:cNvSpPr>
          <p:nvPr>
            <p:ph type="title"/>
          </p:nvPr>
        </p:nvSpPr>
        <p:spPr/>
        <p:txBody>
          <a:bodyPr>
            <a:normAutofit/>
          </a:bodyPr>
          <a:lstStyle/>
          <a:p>
            <a:r>
              <a:rPr lang="en-GB" sz="3200" b="1" dirty="0">
                <a:solidFill>
                  <a:prstClr val="white"/>
                </a:solidFill>
                <a:latin typeface="Poppins"/>
                <a:cs typeface="Poppins"/>
              </a:rPr>
              <a:t>Any questions?</a:t>
            </a:r>
            <a:endParaRPr lang="en-GB" sz="4000" dirty="0">
              <a:solidFill>
                <a:schemeClr val="bg1"/>
              </a:solidFill>
              <a:latin typeface="Poppins" panose="00000500000000000000" pitchFamily="2" charset="0"/>
              <a:cs typeface="Poppins" panose="00000500000000000000" pitchFamily="2" charset="0"/>
            </a:endParaRPr>
          </a:p>
        </p:txBody>
      </p:sp>
      <p:sp>
        <p:nvSpPr>
          <p:cNvPr id="5" name="Content Placeholder 4">
            <a:extLst>
              <a:ext uri="{FF2B5EF4-FFF2-40B4-BE49-F238E27FC236}">
                <a16:creationId xmlns:a16="http://schemas.microsoft.com/office/drawing/2014/main" id="{7FF27314-71B9-6FB1-E99D-DC39415EA214}"/>
              </a:ext>
            </a:extLst>
          </p:cNvPr>
          <p:cNvSpPr>
            <a:spLocks noGrp="1"/>
          </p:cNvSpPr>
          <p:nvPr>
            <p:ph idx="1"/>
          </p:nvPr>
        </p:nvSpPr>
        <p:spPr>
          <a:xfrm>
            <a:off x="837866" y="2738658"/>
            <a:ext cx="5940621" cy="556967"/>
          </a:xfrm>
        </p:spPr>
        <p:txBody>
          <a:bodyPr>
            <a:normAutofit/>
          </a:bodyPr>
          <a:lstStyle/>
          <a:p>
            <a:pPr marL="0" indent="0">
              <a:buNone/>
            </a:pPr>
            <a:endParaRPr lang="en-GB" dirty="0"/>
          </a:p>
          <a:p>
            <a:pPr marL="0" indent="0">
              <a:buNone/>
            </a:pPr>
            <a:endParaRPr lang="en-US" dirty="0"/>
          </a:p>
        </p:txBody>
      </p:sp>
      <p:sp>
        <p:nvSpPr>
          <p:cNvPr id="13" name="TextBox 12">
            <a:extLst>
              <a:ext uri="{FF2B5EF4-FFF2-40B4-BE49-F238E27FC236}">
                <a16:creationId xmlns:a16="http://schemas.microsoft.com/office/drawing/2014/main" id="{F286215D-1374-D5CB-65B0-EDDD0208245E}"/>
              </a:ext>
            </a:extLst>
          </p:cNvPr>
          <p:cNvSpPr txBox="1"/>
          <p:nvPr/>
        </p:nvSpPr>
        <p:spPr>
          <a:xfrm>
            <a:off x="2934127" y="6709686"/>
            <a:ext cx="6323078" cy="646331"/>
          </a:xfrm>
          <a:prstGeom prst="rect">
            <a:avLst/>
          </a:prstGeom>
          <a:noFill/>
        </p:spPr>
        <p:txBody>
          <a:bodyPr wrap="none" rtlCol="0">
            <a:spAutoFit/>
          </a:bodyPr>
          <a:lstStyle/>
          <a:p>
            <a:endParaRPr lang="en-GB" dirty="0"/>
          </a:p>
          <a:p>
            <a:r>
              <a:rPr lang="en-GB" dirty="0">
                <a:solidFill>
                  <a:srgbClr val="0051F2"/>
                </a:solidFill>
              </a:rPr>
              <a:t>Medicine, Veterinary Science, Dentistry, Oxbridge, Conservatoires</a:t>
            </a:r>
          </a:p>
        </p:txBody>
      </p:sp>
      <p:sp>
        <p:nvSpPr>
          <p:cNvPr id="6" name="TextBox 5">
            <a:extLst>
              <a:ext uri="{FF2B5EF4-FFF2-40B4-BE49-F238E27FC236}">
                <a16:creationId xmlns:a16="http://schemas.microsoft.com/office/drawing/2014/main" id="{4256F4E0-39A9-0A96-1BEE-414049779FF0}"/>
              </a:ext>
            </a:extLst>
          </p:cNvPr>
          <p:cNvSpPr txBox="1"/>
          <p:nvPr/>
        </p:nvSpPr>
        <p:spPr>
          <a:xfrm>
            <a:off x="390315" y="2505670"/>
            <a:ext cx="10515600" cy="1815882"/>
          </a:xfrm>
          <a:prstGeom prst="rect">
            <a:avLst/>
          </a:prstGeom>
          <a:noFill/>
        </p:spPr>
        <p:txBody>
          <a:bodyPr wrap="square" rtlCol="0">
            <a:spAutoFit/>
          </a:bodyPr>
          <a:lstStyle/>
          <a:p>
            <a:r>
              <a:rPr lang="en-GB" sz="2800" dirty="0">
                <a:latin typeface="Calibri" panose="020F0502020204030204" pitchFamily="34" charset="0"/>
                <a:ea typeface="Calibri" panose="020F0502020204030204" pitchFamily="34" charset="0"/>
                <a:cs typeface="Times New Roman" panose="02020603050405020304" pitchFamily="18" charset="0"/>
              </a:rPr>
              <a:t>Please stay for a short Q and A</a:t>
            </a:r>
          </a:p>
          <a:p>
            <a:endParaRPr lang="en-GB" sz="2800" dirty="0">
              <a:latin typeface="Calibri" panose="020F0502020204030204" pitchFamily="34" charset="0"/>
              <a:ea typeface="Calibri" panose="020F0502020204030204" pitchFamily="34" charset="0"/>
              <a:cs typeface="Times New Roman" panose="02020603050405020304" pitchFamily="18" charset="0"/>
            </a:endParaRPr>
          </a:p>
          <a:p>
            <a:r>
              <a:rPr lang="en-GB" sz="2800" dirty="0">
                <a:latin typeface="Calibri" panose="020F0502020204030204" pitchFamily="34" charset="0"/>
                <a:ea typeface="Calibri" panose="020F0502020204030204" pitchFamily="34" charset="0"/>
                <a:cs typeface="Times New Roman" panose="02020603050405020304" pitchFamily="18" charset="0"/>
              </a:rPr>
              <a:t>If you are ready to leave, please take a parental checklist on your way out that has my email address on it, just in case.  </a:t>
            </a:r>
            <a:endParaRPr lang="en-US" sz="2800" dirty="0"/>
          </a:p>
        </p:txBody>
      </p:sp>
    </p:spTree>
    <p:extLst>
      <p:ext uri="{BB962C8B-B14F-4D97-AF65-F5344CB8AC3E}">
        <p14:creationId xmlns:p14="http://schemas.microsoft.com/office/powerpoint/2010/main" val="31326457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ES PowerPoint Template" id="{ED311D75-0E27-4422-A0E6-D6A960C8F87A}" vid="{E43242FF-EF30-4A7A-BA03-82D83D9E2F0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1902AC6A1A58141941B889BF750BDF5" ma:contentTypeVersion="17" ma:contentTypeDescription="Create a new document." ma:contentTypeScope="" ma:versionID="1485bc854a5d900c7fc39a26cf3313bd">
  <xsd:schema xmlns:xsd="http://www.w3.org/2001/XMLSchema" xmlns:xs="http://www.w3.org/2001/XMLSchema" xmlns:p="http://schemas.microsoft.com/office/2006/metadata/properties" xmlns:ns2="38d9bd3a-faa1-4754-a39c-19e5a4465b14" xmlns:ns3="36cfbdb2-a56a-4a08-8030-7950d8e8faf4" xmlns:ns4="http://schemas.microsoft.com/sharepoint/v4" targetNamespace="http://schemas.microsoft.com/office/2006/metadata/properties" ma:root="true" ma:fieldsID="8cdd14fed0f6a4a8bd52721d3390cb44" ns2:_="" ns3:_="" ns4:_="">
    <xsd:import namespace="38d9bd3a-faa1-4754-a39c-19e5a4465b14"/>
    <xsd:import namespace="36cfbdb2-a56a-4a08-8030-7950d8e8faf4"/>
    <xsd:import namespace="http://schemas.microsoft.com/sharepoint/v4"/>
    <xsd:element name="properties">
      <xsd:complexType>
        <xsd:sequence>
          <xsd:element name="documentManagement">
            <xsd:complexType>
              <xsd:all>
                <xsd:element ref="ns2:_dlc_DocId" minOccurs="0"/>
                <xsd:element ref="ns2:_dlc_DocIdUrl" minOccurs="0"/>
                <xsd:element ref="ns2:_dlc_DocIdPersistId" minOccurs="0"/>
                <xsd:element ref="ns2:SharedWithUsers" minOccurs="0"/>
                <xsd:element ref="ns2:SharedWithDetails" minOccurs="0"/>
                <xsd:element ref="ns3:MediaServiceMetadata" minOccurs="0"/>
                <xsd:element ref="ns3:MediaServiceFastMetadata" minOccurs="0"/>
                <xsd:element ref="ns3:MediaServiceObjectDetectorVersions" minOccurs="0"/>
                <xsd:element ref="ns3:MediaServiceDateTaken" minOccurs="0"/>
                <xsd:element ref="ns3:MediaServiceGenerationTime" minOccurs="0"/>
                <xsd:element ref="ns3:MediaServiceEventHashCode" minOccurs="0"/>
                <xsd:element ref="ns3:MediaLengthInSeconds" minOccurs="0"/>
                <xsd:element ref="ns3:lcf76f155ced4ddcb4097134ff3c332f" minOccurs="0"/>
                <xsd:element ref="ns2:TaxCatchAll" minOccurs="0"/>
                <xsd:element ref="ns3:MediaServiceOCR" minOccurs="0"/>
                <xsd:element ref="ns3:MediaServiceLocation" minOccurs="0"/>
                <xsd:element ref="ns3:MediaServiceSearchProperties" minOccurs="0"/>
                <xsd:element ref="ns4:IconOverlay"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8d9bd3a-faa1-4754-a39c-19e5a4465b14"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a71dab43-522f-43e1-b945-cfb38114f177}" ma:internalName="TaxCatchAll" ma:showField="CatchAllData" ma:web="38d9bd3a-faa1-4754-a39c-19e5a4465b1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6cfbdb2-a56a-4a08-8030-7950d8e8faf4" elementFormDefault="qualified">
    <xsd:import namespace="http://schemas.microsoft.com/office/2006/documentManagement/types"/>
    <xsd:import namespace="http://schemas.microsoft.com/office/infopath/2007/PartnerControls"/>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37c1d713-f519-464f-a927-aa0d18182888"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element name="MediaServiceLocation" ma:index="24" nillable="true" ma:displayName="Location" ma:descrip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26"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38d9bd3a-faa1-4754-a39c-19e5a4465b14" xsi:nil="true"/>
    <lcf76f155ced4ddcb4097134ff3c332f xmlns="36cfbdb2-a56a-4a08-8030-7950d8e8faf4">
      <Terms xmlns="http://schemas.microsoft.com/office/infopath/2007/PartnerControls"/>
    </lcf76f155ced4ddcb4097134ff3c332f>
    <SharedWithUsers xmlns="38d9bd3a-faa1-4754-a39c-19e5a4465b14">
      <UserInfo>
        <DisplayName/>
        <AccountId xsi:nil="true"/>
        <AccountType/>
      </UserInfo>
    </SharedWithUsers>
    <_dlc_DocId xmlns="38d9bd3a-faa1-4754-a39c-19e5a4465b14">J6HQTM6ECHPC-1481770812-4596111</_dlc_DocId>
    <_dlc_DocIdUrl xmlns="38d9bd3a-faa1-4754-a39c-19e5a4465b14">
      <Url>https://maidenerlegh.sharepoint.com/sites/MESSharedArea/_layouts/15/DocIdRedir.aspx?ID=J6HQTM6ECHPC-1481770812-4596111</Url>
      <Description>J6HQTM6ECHPC-1481770812-4596111</Description>
    </_dlc_DocIdUrl>
    <IconOverlay xmlns="http://schemas.microsoft.com/sharepoint/v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F582D329-28F5-474B-92E7-BE2A65D013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8d9bd3a-faa1-4754-a39c-19e5a4465b14"/>
    <ds:schemaRef ds:uri="36cfbdb2-a56a-4a08-8030-7950d8e8faf4"/>
    <ds:schemaRef ds:uri="http://schemas.microsoft.com/sharepoint/v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E755AFC-8F3B-4D2F-933C-173E86F8FCC8}">
  <ds:schemaRefs>
    <ds:schemaRef ds:uri="745e343f-8a5a-40a0-954b-4dd1179e07e5"/>
    <ds:schemaRef ds:uri="http://schemas.microsoft.com/office/2006/metadata/properties"/>
    <ds:schemaRef ds:uri="2170138b-9c85-4b62-8535-978213a01fd9"/>
    <ds:schemaRef ds:uri="http://schemas.microsoft.com/office/2006/documentManagement/types"/>
    <ds:schemaRef ds:uri="http://purl.org/dc/elements/1.1/"/>
    <ds:schemaRef ds:uri="http://purl.org/dc/terms/"/>
    <ds:schemaRef ds:uri="http://schemas.microsoft.com/office/infopath/2007/PartnerControls"/>
    <ds:schemaRef ds:uri="http://schemas.openxmlformats.org/package/2006/metadata/core-properties"/>
    <ds:schemaRef ds:uri="http://www.w3.org/XML/1998/namespace"/>
    <ds:schemaRef ds:uri="http://purl.org/dc/dcmitype/"/>
    <ds:schemaRef ds:uri="38d9bd3a-faa1-4754-a39c-19e5a4465b14"/>
    <ds:schemaRef ds:uri="36cfbdb2-a56a-4a08-8030-7950d8e8faf4"/>
    <ds:schemaRef ds:uri="http://schemas.microsoft.com/sharepoint/v4"/>
  </ds:schemaRefs>
</ds:datastoreItem>
</file>

<file path=customXml/itemProps3.xml><?xml version="1.0" encoding="utf-8"?>
<ds:datastoreItem xmlns:ds="http://schemas.openxmlformats.org/officeDocument/2006/customXml" ds:itemID="{D2D1E52C-6590-4D80-915F-A847C9ACF74C}">
  <ds:schemaRefs>
    <ds:schemaRef ds:uri="http://schemas.microsoft.com/sharepoint/v3/contenttype/forms"/>
  </ds:schemaRefs>
</ds:datastoreItem>
</file>

<file path=customXml/itemProps4.xml><?xml version="1.0" encoding="utf-8"?>
<ds:datastoreItem xmlns:ds="http://schemas.openxmlformats.org/officeDocument/2006/customXml" ds:itemID="{84EBC8E0-EBC5-4184-9DEB-CB0DE44CC4D2}">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Facet</Template>
  <TotalTime>1227</TotalTime>
  <Words>3018</Words>
  <Application>Microsoft Office PowerPoint</Application>
  <PresentationFormat>Widescreen</PresentationFormat>
  <Paragraphs>390</Paragraphs>
  <Slides>32</Slides>
  <Notes>29</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32</vt:i4>
      </vt:variant>
    </vt:vector>
  </HeadingPairs>
  <TitlesOfParts>
    <vt:vector size="47" baseType="lpstr">
      <vt:lpstr>Apricus Black</vt:lpstr>
      <vt:lpstr>Arial</vt:lpstr>
      <vt:lpstr>Arial Nova</vt:lpstr>
      <vt:lpstr>Calibri</vt:lpstr>
      <vt:lpstr>Comic Sans MS</vt:lpstr>
      <vt:lpstr>Google Sans Display</vt:lpstr>
      <vt:lpstr>Google Sans Text</vt:lpstr>
      <vt:lpstr>Poppins</vt:lpstr>
      <vt:lpstr>Poppins Light</vt:lpstr>
      <vt:lpstr>Roboto</vt:lpstr>
      <vt:lpstr>Roboto </vt:lpstr>
      <vt:lpstr>Roboto Light</vt:lpstr>
      <vt:lpstr>Roboto Light </vt:lpstr>
      <vt:lpstr>Wingdings</vt:lpstr>
      <vt:lpstr>Office Theme</vt:lpstr>
      <vt:lpstr>UCAS 2027 entry</vt:lpstr>
      <vt:lpstr>This session will cover</vt:lpstr>
      <vt:lpstr>PowerPoint Presentation</vt:lpstr>
      <vt:lpstr>Linking to your school, college or centre</vt:lpstr>
      <vt:lpstr>Options side by side</vt:lpstr>
      <vt:lpstr>UCAS Course SEARCH</vt:lpstr>
      <vt:lpstr>The course matters</vt:lpstr>
      <vt:lpstr>PowerPoint Presentation</vt:lpstr>
      <vt:lpstr>Support, guidance and advice</vt:lpstr>
      <vt:lpstr>Timeline for 2027 entry</vt:lpstr>
      <vt:lpstr>Overall summary of the process</vt:lpstr>
      <vt:lpstr>Eligibility criteria</vt:lpstr>
      <vt:lpstr>The course matters</vt:lpstr>
      <vt:lpstr>Predicted grades and references</vt:lpstr>
      <vt:lpstr>Predicted grades and references</vt:lpstr>
      <vt:lpstr>Predicted grades and references – 2025 data</vt:lpstr>
      <vt:lpstr>Predicted grades and references – 2026 data</vt:lpstr>
      <vt:lpstr>Applications</vt:lpstr>
      <vt:lpstr>Open days</vt:lpstr>
      <vt:lpstr>Accommodation</vt:lpstr>
      <vt:lpstr>Student finance</vt:lpstr>
      <vt:lpstr>Student finance</vt:lpstr>
      <vt:lpstr>Student finance - repayment</vt:lpstr>
      <vt:lpstr>The process</vt:lpstr>
      <vt:lpstr>Deferred entry – gap year</vt:lpstr>
      <vt:lpstr>Contextual offers</vt:lpstr>
      <vt:lpstr>Bursaries </vt:lpstr>
      <vt:lpstr>Next steps </vt:lpstr>
      <vt:lpstr>Timeline for 2027 entry</vt:lpstr>
      <vt:lpstr>Next steps </vt:lpstr>
      <vt:lpstr>Elephants in the room</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 Miller</dc:creator>
  <cp:lastModifiedBy>M Sandhu</cp:lastModifiedBy>
  <cp:revision>24</cp:revision>
  <dcterms:created xsi:type="dcterms:W3CDTF">2023-03-14T08:01:24Z</dcterms:created>
  <dcterms:modified xsi:type="dcterms:W3CDTF">2026-07-15T09:34:18Z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0x010100D1902AC6A1A58141941B889BF750BDF5</vt:lpwstr>
  </property>
  <property fmtid="{D5CDD505-2E9C-101B-9397-08002B2CF9AE}" pid="3" name="MediaServiceImageTags">
    <vt:lpwstr/>
  </property>
  <property fmtid="{D5CDD505-2E9C-101B-9397-08002B2CF9AE}" pid="4" name="Order">
    <vt:r8>3621000</vt:r8>
  </property>
  <property fmtid="{D5CDD505-2E9C-101B-9397-08002B2CF9AE}" pid="5" name="ComplianceAssetId">
    <vt:lpwstr/>
  </property>
  <property fmtid="{D5CDD505-2E9C-101B-9397-08002B2CF9AE}" pid="6" name="_ExtendedDescription">
    <vt:lpwstr/>
  </property>
  <property fmtid="{D5CDD505-2E9C-101B-9397-08002B2CF9AE}" pid="7" name="TriggerFlowInfo">
    <vt:lpwstr/>
  </property>
  <property fmtid="{D5CDD505-2E9C-101B-9397-08002B2CF9AE}" pid="8" name="_dlc_DocIdItemGuid">
    <vt:lpwstr>9b923359-5767-4633-ad20-d5860f2f15e9</vt:lpwstr>
  </property>
</Properties>
</file>